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670" r:id="rId5"/>
  </p:sldMasterIdLst>
  <p:notesMasterIdLst>
    <p:notesMasterId r:id="rId34"/>
  </p:notesMasterIdLst>
  <p:handoutMasterIdLst>
    <p:handoutMasterId r:id="rId35"/>
  </p:handoutMasterIdLst>
  <p:sldIdLst>
    <p:sldId id="271" r:id="rId6"/>
    <p:sldId id="274" r:id="rId7"/>
    <p:sldId id="266" r:id="rId8"/>
    <p:sldId id="278" r:id="rId9"/>
    <p:sldId id="268" r:id="rId10"/>
    <p:sldId id="279" r:id="rId11"/>
    <p:sldId id="284" r:id="rId12"/>
    <p:sldId id="289" r:id="rId13"/>
    <p:sldId id="261" r:id="rId14"/>
    <p:sldId id="293" r:id="rId15"/>
    <p:sldId id="294" r:id="rId16"/>
    <p:sldId id="295" r:id="rId17"/>
    <p:sldId id="280" r:id="rId18"/>
    <p:sldId id="263" r:id="rId19"/>
    <p:sldId id="285" r:id="rId20"/>
    <p:sldId id="290" r:id="rId21"/>
    <p:sldId id="281" r:id="rId22"/>
    <p:sldId id="276" r:id="rId23"/>
    <p:sldId id="282" r:id="rId24"/>
    <p:sldId id="286" r:id="rId25"/>
    <p:sldId id="283" r:id="rId26"/>
    <p:sldId id="287" r:id="rId27"/>
    <p:sldId id="296" r:id="rId28"/>
    <p:sldId id="297" r:id="rId29"/>
    <p:sldId id="298" r:id="rId30"/>
    <p:sldId id="265" r:id="rId31"/>
    <p:sldId id="288" r:id="rId32"/>
    <p:sldId id="299" r:id="rId33"/>
  </p:sldIdLst>
  <p:sldSz cx="7559675" cy="10691813"/>
  <p:notesSz cx="6797675" cy="9926638"/>
  <p:custDataLst>
    <p:tags r:id="rId36"/>
  </p:custDataLst>
  <p:defaultTextStyle>
    <a:defPPr>
      <a:defRPr lang="zh-CN"/>
    </a:defPPr>
    <a:lvl1pPr marL="0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1pPr>
    <a:lvl2pPr marL="456304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2pPr>
    <a:lvl3pPr marL="912609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3pPr>
    <a:lvl4pPr marL="1368913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4pPr>
    <a:lvl5pPr marL="1825217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5pPr>
    <a:lvl6pPr marL="2281522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6pPr>
    <a:lvl7pPr marL="2737826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7pPr>
    <a:lvl8pPr marL="3194125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8pPr>
    <a:lvl9pPr marL="3650434" algn="l" defTabSz="912609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19" userDrawn="1">
          <p15:clr>
            <a:srgbClr val="A4A3A4"/>
          </p15:clr>
        </p15:guide>
        <p15:guide id="2" pos="25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Lei" initials="ZL" lastIdx="2" clrIdx="0">
    <p:extLst>
      <p:ext uri="{19B8F6BF-5375-455C-9EA6-DF929625EA0E}">
        <p15:presenceInfo xmlns:p15="http://schemas.microsoft.com/office/powerpoint/2012/main" userId="S-1-5-21-1547161642-484763869-725345543-3480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8300"/>
    <a:srgbClr val="92D050"/>
    <a:srgbClr val="AFABAB"/>
    <a:srgbClr val="0066A1"/>
    <a:srgbClr val="3DB7E4"/>
    <a:srgbClr val="F5BD04"/>
    <a:srgbClr val="F1F1F1"/>
    <a:srgbClr val="DF8300"/>
    <a:srgbClr val="747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5268" autoAdjust="0"/>
  </p:normalViewPr>
  <p:slideViewPr>
    <p:cSldViewPr>
      <p:cViewPr varScale="1">
        <p:scale>
          <a:sx n="58" d="100"/>
          <a:sy n="58" d="100"/>
        </p:scale>
        <p:origin x="2770" y="72"/>
      </p:cViewPr>
      <p:guideLst>
        <p:guide orient="horz" pos="4519"/>
        <p:guide pos="25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323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D7DEA5-BBDC-4750-8742-3BCF5AE11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9CB6E-1808-484E-8C19-C370FAFD85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E13F6-6485-4FDF-8579-775688C75E25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63C99-DF14-422B-AD63-7DDFC68512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3132F-EEE6-4316-B740-EB1CB1394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01CB6-F109-4F38-AF3A-AAC3C181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64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DD624B19-3F0E-462C-9912-39F4BC6B7A34}" type="datetimeFigureOut">
              <a:rPr lang="zh-CN" altLang="en-US" smtClean="0"/>
              <a:pPr/>
              <a:t>2021/11/23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56E23ADB-BD76-4063-B280-22CB334482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7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04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609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913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217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22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26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25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34" algn="l" defTabSz="9126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23ADB-BD76-4063-B280-22CB334482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7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F67752B-BAAC-4098-A3C2-43A8646B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214174"/>
            <a:ext cx="3312368" cy="523220"/>
          </a:xfrm>
          <a:prstGeom prst="rect">
            <a:avLst/>
          </a:prstGeom>
          <a:solidFill>
            <a:srgbClr val="E9830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DD3C68E-B261-4191-A0CD-229E05717BEA}"/>
              </a:ext>
            </a:extLst>
          </p:cNvPr>
          <p:cNvSpPr txBox="1">
            <a:spLocks/>
          </p:cNvSpPr>
          <p:nvPr userDrawn="1"/>
        </p:nvSpPr>
        <p:spPr>
          <a:xfrm>
            <a:off x="3587866" y="10477639"/>
            <a:ext cx="383941" cy="28803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2609" rtl="0" eaLnBrk="1" latinLnBrk="0" hangingPunct="1">
              <a:defRPr sz="1000" kern="1200">
                <a:solidFill>
                  <a:srgbClr val="747678"/>
                </a:solidFill>
                <a:latin typeface="+mn-lt"/>
                <a:ea typeface="+mn-ea"/>
                <a:cs typeface="+mn-cs"/>
              </a:defRPr>
            </a:lvl1pPr>
            <a:lvl2pPr marL="456304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609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8913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217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1522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7826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4125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0434" algn="l" defTabSz="912609" rtl="0" eaLnBrk="1" latinLnBrk="0" hangingPunct="1">
              <a:defRPr sz="1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F3FCA7-1621-44B5-B617-2BEE48D3BA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9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96C3-AA3D-4335-AF8A-18D2F1E9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563" y="1749425"/>
            <a:ext cx="5670550" cy="37226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5F0A-3943-493D-9DED-EA26936A9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63" y="5614988"/>
            <a:ext cx="5670550" cy="2582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8977-7F4C-4F09-8E4C-F0B146F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D85F8-4887-4D38-981B-6D54DC736F2F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F1790-322D-431C-B97E-05A0BFB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0950D-2F68-4A12-ACD2-2943A7AD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5BCC-9C45-4174-8C5C-B87C953890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346532-10BD-4A49-8CA5-E1A2BB5A83D0}"/>
              </a:ext>
            </a:extLst>
          </p:cNvPr>
          <p:cNvSpPr/>
          <p:nvPr userDrawn="1"/>
        </p:nvSpPr>
        <p:spPr>
          <a:xfrm>
            <a:off x="969264" y="621792"/>
            <a:ext cx="5623560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5E52C-381A-47B0-9254-9BF5A56C8B73}"/>
              </a:ext>
            </a:extLst>
          </p:cNvPr>
          <p:cNvSpPr txBox="1"/>
          <p:nvPr userDrawn="1"/>
        </p:nvSpPr>
        <p:spPr>
          <a:xfrm>
            <a:off x="539206" y="10242450"/>
            <a:ext cx="648126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srgbClr val="000000"/>
                </a:solidFill>
                <a:latin typeface="Arial"/>
                <a:cs typeface="Arial"/>
              </a:rPr>
              <a:t>AI MACHINE VISION | </a:t>
            </a:r>
            <a:r>
              <a:rPr lang="en-US" sz="900" b="1" kern="1200" dirty="0">
                <a:solidFill>
                  <a:srgbClr val="000000"/>
                </a:solidFill>
                <a:latin typeface="+mn-lt"/>
                <a:ea typeface="+mn-ea"/>
                <a:cs typeface="Arial"/>
              </a:rPr>
              <a:t>©</a:t>
            </a:r>
            <a:r>
              <a:rPr lang="en-US" altLang="zh-CN" sz="800" b="1" dirty="0">
                <a:solidFill>
                  <a:srgbClr val="000000"/>
                </a:solidFill>
                <a:latin typeface="Arial"/>
                <a:cs typeface="Arial"/>
              </a:rPr>
              <a:t> 2020 </a:t>
            </a:r>
            <a:r>
              <a:rPr lang="en-US" sz="8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TE Connectivity. Confidential &amp; Proprietary.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" b="1" kern="1200" dirty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Do not reproduce or distribute externally including non-authorized representatives and distributors. Create a sustainable future by limiting print copies, and recycling paper.</a:t>
            </a:r>
          </a:p>
          <a:p>
            <a:pPr algn="l" defTabSz="914400">
              <a:defRPr/>
            </a:pPr>
            <a:endParaRPr lang="en-US" sz="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785D23-B0CC-41A7-8BB6-6CD8ADCDF6B7}"/>
              </a:ext>
            </a:extLst>
          </p:cNvPr>
          <p:cNvSpPr/>
          <p:nvPr userDrawn="1"/>
        </p:nvSpPr>
        <p:spPr>
          <a:xfrm flipV="1">
            <a:off x="970665" y="10242450"/>
            <a:ext cx="5623560" cy="274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C09E6-22FB-4033-8E58-07705DD4D6E5}"/>
              </a:ext>
            </a:extLst>
          </p:cNvPr>
          <p:cNvGrpSpPr/>
          <p:nvPr userDrawn="1"/>
        </p:nvGrpSpPr>
        <p:grpSpPr>
          <a:xfrm>
            <a:off x="969264" y="737394"/>
            <a:ext cx="5623560" cy="9505056"/>
            <a:chOff x="969264" y="737394"/>
            <a:chExt cx="5943600" cy="950505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AD2536-1B94-4A4E-B25B-3152FF0577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64" y="737394"/>
              <a:ext cx="0" cy="950505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0D1B-A04C-4F9D-BE92-6153017626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12864" y="737394"/>
              <a:ext cx="0" cy="950505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7DFE69-0407-453E-BE8F-23185F92D7F2}"/>
                </a:ext>
              </a:extLst>
            </p:cNvPr>
            <p:cNvCxnSpPr/>
            <p:nvPr userDrawn="1"/>
          </p:nvCxnSpPr>
          <p:spPr>
            <a:xfrm>
              <a:off x="969264" y="737394"/>
              <a:ext cx="5943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39C278-8F01-498F-B39C-0E3F38E43B2B}"/>
                </a:ext>
              </a:extLst>
            </p:cNvPr>
            <p:cNvCxnSpPr/>
            <p:nvPr userDrawn="1"/>
          </p:nvCxnSpPr>
          <p:spPr>
            <a:xfrm>
              <a:off x="969264" y="10242450"/>
              <a:ext cx="5943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63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510293" rtl="0" eaLnBrk="1" latinLnBrk="0" hangingPunct="1">
        <a:lnSpc>
          <a:spcPct val="90000"/>
        </a:lnSpc>
        <a:spcBef>
          <a:spcPct val="0"/>
        </a:spcBef>
        <a:buNone/>
        <a:defRPr sz="1786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None/>
        <a:defRPr sz="1004" kern="1200">
          <a:solidFill>
            <a:schemeClr val="tx2"/>
          </a:solidFill>
          <a:latin typeface="+mn-lt"/>
          <a:ea typeface="+mn-ea"/>
          <a:cs typeface="+mn-cs"/>
        </a:defRPr>
      </a:lvl1pPr>
      <a:lvl2pPr marL="382720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893" kern="1200">
          <a:solidFill>
            <a:schemeClr val="tx2"/>
          </a:solidFill>
          <a:latin typeface="+mn-lt"/>
          <a:ea typeface="+mn-ea"/>
          <a:cs typeface="+mn-cs"/>
        </a:defRPr>
      </a:lvl2pPr>
      <a:lvl3pPr marL="637866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781" kern="1200">
          <a:solidFill>
            <a:schemeClr val="tx2"/>
          </a:solidFill>
          <a:latin typeface="+mn-lt"/>
          <a:ea typeface="+mn-ea"/>
          <a:cs typeface="+mn-cs"/>
        </a:defRPr>
      </a:lvl3pPr>
      <a:lvl4pPr marL="893012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670" kern="1200">
          <a:solidFill>
            <a:schemeClr val="tx2"/>
          </a:solidFill>
          <a:latin typeface="+mn-lt"/>
          <a:ea typeface="+mn-ea"/>
          <a:cs typeface="+mn-cs"/>
        </a:defRPr>
      </a:lvl4pPr>
      <a:lvl5pPr marL="1148159" indent="-127573" algn="l" defTabSz="510293" rtl="0" eaLnBrk="1" latinLnBrk="0" hangingPunct="1">
        <a:lnSpc>
          <a:spcPct val="110000"/>
        </a:lnSpc>
        <a:spcBef>
          <a:spcPts val="0"/>
        </a:spcBef>
        <a:spcAft>
          <a:spcPts val="447"/>
        </a:spcAft>
        <a:buFont typeface="Arial" panose="020B0604020202020204" pitchFamily="34" charset="0"/>
        <a:buChar char="•"/>
        <a:defRPr sz="558" kern="1200">
          <a:solidFill>
            <a:schemeClr val="tx2"/>
          </a:solidFill>
          <a:latin typeface="+mn-lt"/>
          <a:ea typeface="+mn-ea"/>
          <a:cs typeface="+mn-cs"/>
        </a:defRPr>
      </a:lvl5pPr>
      <a:lvl6pPr marL="1403305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6pPr>
      <a:lvl7pPr marL="1658452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7pPr>
      <a:lvl8pPr marL="1913598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8pPr>
      <a:lvl9pPr marL="2168744" indent="-127573" algn="l" defTabSz="510293" rtl="0" eaLnBrk="1" latinLnBrk="0" hangingPunct="1">
        <a:lnSpc>
          <a:spcPct val="90000"/>
        </a:lnSpc>
        <a:spcBef>
          <a:spcPts val="279"/>
        </a:spcBef>
        <a:buFont typeface="Arial" panose="020B0604020202020204" pitchFamily="34" charset="0"/>
        <a:buChar char="•"/>
        <a:defRPr sz="1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1pPr>
      <a:lvl2pPr marL="255146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2pPr>
      <a:lvl3pPr marL="510293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3pPr>
      <a:lvl4pPr marL="765439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4pPr>
      <a:lvl5pPr marL="1020586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5pPr>
      <a:lvl6pPr marL="1275732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6pPr>
      <a:lvl7pPr marL="1530878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7pPr>
      <a:lvl8pPr marL="1786025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8pPr>
      <a:lvl9pPr marL="2041171" algn="l" defTabSz="510293" rtl="0" eaLnBrk="1" latinLnBrk="0" hangingPunct="1">
        <a:defRPr sz="1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F3A0E-40EA-4D28-BEF1-83E7EC56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69913"/>
            <a:ext cx="6521450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D1C23-75DB-47F2-ACA1-5AB192E9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2846388"/>
            <a:ext cx="6521450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E91B3-C2FA-4591-85C8-DF8210ADF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113" y="9909175"/>
            <a:ext cx="17018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D85F8-4887-4D38-981B-6D54DC736F2F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EDB7B-A8DF-4C13-B33B-4F9BB62DD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488" y="9909175"/>
            <a:ext cx="25527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2FAD6-902E-4D0B-A9B5-BFBD9B198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38763" y="9909175"/>
            <a:ext cx="17018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A5BCC-9C45-4174-8C5C-B87C953890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1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0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8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17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99.png"/><Relationship Id="rId4" Type="http://schemas.openxmlformats.org/officeDocument/2006/relationships/image" Target="../media/image21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onny.osunkwo@te.com" TargetMode="External"/><Relationship Id="rId2" Type="http://schemas.openxmlformats.org/officeDocument/2006/relationships/hyperlink" Target="mailto:zhou_alex@te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ngel.slistan@te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21B6E-F015-4BDF-8B9A-CC75FCFCF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25" y="1039244"/>
            <a:ext cx="2029295" cy="115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E39DA-6473-472F-B6E4-0182789AC63B}"/>
              </a:ext>
            </a:extLst>
          </p:cNvPr>
          <p:cNvSpPr txBox="1"/>
          <p:nvPr/>
        </p:nvSpPr>
        <p:spPr>
          <a:xfrm>
            <a:off x="1127566" y="2681610"/>
            <a:ext cx="53045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二维</a:t>
            </a:r>
            <a:r>
              <a:rPr lang="en-US" altLang="zh-CN" sz="4000" b="1" dirty="0"/>
              <a:t>AI</a:t>
            </a:r>
            <a:r>
              <a:rPr lang="zh-CN" altLang="en-US" sz="4000" b="1" dirty="0"/>
              <a:t>缺陷检测</a:t>
            </a:r>
            <a:endParaRPr lang="en-US" altLang="zh-CN" sz="4000" b="1" dirty="0"/>
          </a:p>
          <a:p>
            <a:pPr algn="ctr"/>
            <a:r>
              <a:rPr lang="zh-CN" altLang="en-US" sz="4000" b="1" dirty="0"/>
              <a:t>用户手册</a:t>
            </a:r>
            <a:endParaRPr lang="en-US" sz="4000" b="1" dirty="0"/>
          </a:p>
          <a:p>
            <a:pPr algn="ctr"/>
            <a:endParaRPr lang="en-US" altLang="zh-CN" sz="1800" dirty="0"/>
          </a:p>
          <a:p>
            <a:pPr algn="ctr"/>
            <a:r>
              <a:rPr lang="en-US" altLang="zh-CN" sz="1800" dirty="0"/>
              <a:t>(</a:t>
            </a:r>
            <a:r>
              <a:rPr lang="zh-CN" altLang="en-US" sz="1800" dirty="0"/>
              <a:t>版本</a:t>
            </a:r>
            <a:r>
              <a:rPr lang="en-US" altLang="zh-CN" sz="1800" dirty="0"/>
              <a:t> 2.0)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E5A17-185F-4B8D-A5B0-BC3CE1087F21}"/>
              </a:ext>
            </a:extLst>
          </p:cNvPr>
          <p:cNvSpPr txBox="1"/>
          <p:nvPr/>
        </p:nvSpPr>
        <p:spPr>
          <a:xfrm>
            <a:off x="2303308" y="6201413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242425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6EF392-C929-422D-99C2-60708DAC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84" y="5490001"/>
            <a:ext cx="2877955" cy="187916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90A0AE6E-0406-40EE-9597-A43A64C8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106147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在线图像采集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5865D-9A8B-47D0-97B4-D6EC5C0D9A29}"/>
              </a:ext>
            </a:extLst>
          </p:cNvPr>
          <p:cNvSpPr txBox="1"/>
          <p:nvPr/>
        </p:nvSpPr>
        <p:spPr>
          <a:xfrm>
            <a:off x="897055" y="845972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与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的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通信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37AB4C-E999-4FAD-8EFC-DF60C58A3FBD}"/>
              </a:ext>
            </a:extLst>
          </p:cNvPr>
          <p:cNvGrpSpPr/>
          <p:nvPr/>
        </p:nvGrpSpPr>
        <p:grpSpPr>
          <a:xfrm>
            <a:off x="2769708" y="3199643"/>
            <a:ext cx="450430" cy="349189"/>
            <a:chOff x="266330" y="3051315"/>
            <a:chExt cx="2697355" cy="213407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D2E318-E721-4CF7-8A74-B3997920F561}"/>
                </a:ext>
              </a:extLst>
            </p:cNvPr>
            <p:cNvSpPr/>
            <p:nvPr/>
          </p:nvSpPr>
          <p:spPr>
            <a:xfrm>
              <a:off x="266330" y="4736888"/>
              <a:ext cx="1006050" cy="4485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3AED67-4818-4873-96E8-529D64F1A18E}"/>
                </a:ext>
              </a:extLst>
            </p:cNvPr>
            <p:cNvSpPr/>
            <p:nvPr/>
          </p:nvSpPr>
          <p:spPr>
            <a:xfrm>
              <a:off x="513591" y="3645206"/>
              <a:ext cx="511527" cy="1091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EF55BC-7952-491F-8ADC-39C2406DB215}"/>
                </a:ext>
              </a:extLst>
            </p:cNvPr>
            <p:cNvSpPr/>
            <p:nvPr/>
          </p:nvSpPr>
          <p:spPr>
            <a:xfrm rot="3409663">
              <a:off x="1134756" y="2854082"/>
              <a:ext cx="511527" cy="1149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B20B495-4708-4697-8A89-B6A34F2BE0CB}"/>
                </a:ext>
              </a:extLst>
            </p:cNvPr>
            <p:cNvSpPr/>
            <p:nvPr/>
          </p:nvSpPr>
          <p:spPr>
            <a:xfrm rot="6885920">
              <a:off x="2058261" y="2945233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CC03BCC-15F9-45CE-9628-F4E9455AE1CB}"/>
                </a:ext>
              </a:extLst>
            </p:cNvPr>
            <p:cNvSpPr/>
            <p:nvPr/>
          </p:nvSpPr>
          <p:spPr>
            <a:xfrm rot="6885920">
              <a:off x="2438653" y="3365179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8450964-3F08-4285-AF48-BB4DD8D743B1}"/>
                </a:ext>
              </a:extLst>
            </p:cNvPr>
            <p:cNvSpPr/>
            <p:nvPr/>
          </p:nvSpPr>
          <p:spPr>
            <a:xfrm rot="6885920">
              <a:off x="2622668" y="2942852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0EA10F6-F053-48C4-BDFC-7B9B024BEC09}"/>
                </a:ext>
              </a:extLst>
            </p:cNvPr>
            <p:cNvSpPr/>
            <p:nvPr/>
          </p:nvSpPr>
          <p:spPr>
            <a:xfrm rot="1481688">
              <a:off x="2326074" y="3051315"/>
              <a:ext cx="121984" cy="584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E46757B-47B0-42E0-B589-8A50F527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49" y="2970944"/>
            <a:ext cx="623398" cy="103899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37A7541-552F-4284-ACE0-732E62D0EDB3}"/>
              </a:ext>
            </a:extLst>
          </p:cNvPr>
          <p:cNvSpPr txBox="1"/>
          <p:nvPr/>
        </p:nvSpPr>
        <p:spPr>
          <a:xfrm>
            <a:off x="951737" y="1157269"/>
            <a:ext cx="5338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000000"/>
                </a:solidFill>
              </a:rPr>
              <a:t>AIMV </a:t>
            </a:r>
            <a:r>
              <a:rPr lang="zh-CN" altLang="en-US" sz="1000" dirty="0">
                <a:solidFill>
                  <a:srgbClr val="000000"/>
                </a:solidFill>
              </a:rPr>
              <a:t>软件可以通过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通信与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通信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114300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通信的功能</a:t>
            </a:r>
            <a:endParaRPr lang="en-US" sz="1000" dirty="0">
              <a:solidFill>
                <a:srgbClr val="000000"/>
              </a:solidFill>
            </a:endParaRPr>
          </a:p>
          <a:p>
            <a:pPr marL="517525" lvl="1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接收触发信号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517525" lvl="1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rgbClr val="000000"/>
                </a:solidFill>
              </a:rPr>
              <a:t>向</a:t>
            </a:r>
            <a:r>
              <a:rPr lang="en-US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发送检测结果</a:t>
            </a:r>
            <a:endParaRPr lang="en-US" sz="1000" dirty="0">
              <a:solidFill>
                <a:srgbClr val="000000"/>
              </a:solidFill>
            </a:endParaRPr>
          </a:p>
          <a:p>
            <a:pPr marL="114300" lvl="1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支持两种工作模式</a:t>
            </a:r>
            <a:endParaRPr lang="en-US" sz="1000" dirty="0">
              <a:solidFill>
                <a:srgbClr val="000000"/>
              </a:solidFill>
            </a:endParaRPr>
          </a:p>
          <a:p>
            <a:pPr marL="517525" lvl="1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rgbClr val="000000"/>
                </a:solidFill>
              </a:rPr>
              <a:t>模式</a:t>
            </a:r>
            <a:r>
              <a:rPr lang="en-US" altLang="zh-CN" sz="1000" dirty="0">
                <a:solidFill>
                  <a:srgbClr val="000000"/>
                </a:solidFill>
              </a:rPr>
              <a:t> 1: </a:t>
            </a:r>
            <a:r>
              <a:rPr lang="en-US" sz="1000" dirty="0">
                <a:solidFill>
                  <a:srgbClr val="000000"/>
                </a:solidFill>
              </a:rPr>
              <a:t>AIMV</a:t>
            </a:r>
            <a:r>
              <a:rPr lang="zh-CN" altLang="en-US" sz="1000" dirty="0">
                <a:solidFill>
                  <a:srgbClr val="000000"/>
                </a:solidFill>
              </a:rPr>
              <a:t>软件作为</a:t>
            </a: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服务器</a:t>
            </a:r>
            <a:r>
              <a:rPr lang="en-US" sz="1000" dirty="0">
                <a:solidFill>
                  <a:srgbClr val="000000"/>
                </a:solidFill>
              </a:rPr>
              <a:t>, PLC/Robot</a:t>
            </a:r>
            <a:r>
              <a:rPr lang="zh-CN" altLang="en-US" sz="1000" dirty="0">
                <a:solidFill>
                  <a:srgbClr val="000000"/>
                </a:solidFill>
              </a:rPr>
              <a:t>作为</a:t>
            </a: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客户端</a:t>
            </a:r>
            <a:endParaRPr lang="en-US" sz="1000" dirty="0">
              <a:solidFill>
                <a:srgbClr val="000000"/>
              </a:solidFill>
            </a:endParaRPr>
          </a:p>
          <a:p>
            <a:pPr marL="517525" lvl="1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rgbClr val="000000"/>
                </a:solidFill>
              </a:rPr>
              <a:t>模式</a:t>
            </a:r>
            <a:r>
              <a:rPr lang="en-US" sz="1000" dirty="0">
                <a:solidFill>
                  <a:srgbClr val="000000"/>
                </a:solidFill>
              </a:rPr>
              <a:t> 2: AIMV</a:t>
            </a:r>
            <a:r>
              <a:rPr lang="zh-CN" altLang="en-US" sz="1000" dirty="0">
                <a:solidFill>
                  <a:srgbClr val="000000"/>
                </a:solidFill>
              </a:rPr>
              <a:t>软件作为</a:t>
            </a: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客户端</a:t>
            </a:r>
            <a:r>
              <a:rPr lang="en-US" sz="1000" dirty="0">
                <a:solidFill>
                  <a:srgbClr val="000000"/>
                </a:solidFill>
              </a:rPr>
              <a:t>, PLC/Robot</a:t>
            </a:r>
            <a:r>
              <a:rPr lang="zh-CN" altLang="en-US" sz="1000" dirty="0">
                <a:solidFill>
                  <a:srgbClr val="000000"/>
                </a:solidFill>
              </a:rPr>
              <a:t>作为</a:t>
            </a: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服务器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0508F0A-D4EF-4A7D-8AA2-450CDF184500}"/>
              </a:ext>
            </a:extLst>
          </p:cNvPr>
          <p:cNvSpPr/>
          <p:nvPr/>
        </p:nvSpPr>
        <p:spPr>
          <a:xfrm>
            <a:off x="1055763" y="2897634"/>
            <a:ext cx="2605652" cy="139960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4C2498E-0371-41F1-9E5C-2BA96CC20EE2}"/>
              </a:ext>
            </a:extLst>
          </p:cNvPr>
          <p:cNvCxnSpPr/>
          <p:nvPr/>
        </p:nvCxnSpPr>
        <p:spPr>
          <a:xfrm flipH="1">
            <a:off x="2763809" y="3247233"/>
            <a:ext cx="720080" cy="54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be 94">
            <a:extLst>
              <a:ext uri="{FF2B5EF4-FFF2-40B4-BE49-F238E27FC236}">
                <a16:creationId xmlns:a16="http://schemas.microsoft.com/office/drawing/2014/main" id="{56D9A742-1FFB-4731-9E4A-7EDB54E54974}"/>
              </a:ext>
            </a:extLst>
          </p:cNvPr>
          <p:cNvSpPr/>
          <p:nvPr/>
        </p:nvSpPr>
        <p:spPr>
          <a:xfrm>
            <a:off x="3058121" y="3540505"/>
            <a:ext cx="513512" cy="351818"/>
          </a:xfrm>
          <a:prstGeom prst="cube">
            <a:avLst>
              <a:gd name="adj" fmla="val 19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PLC</a:t>
            </a:r>
            <a:endParaRPr lang="en-US" sz="1050" dirty="0"/>
          </a:p>
        </p:txBody>
      </p:sp>
      <p:sp>
        <p:nvSpPr>
          <p:cNvPr id="96" name="Arrow: Left-Right 95">
            <a:extLst>
              <a:ext uri="{FF2B5EF4-FFF2-40B4-BE49-F238E27FC236}">
                <a16:creationId xmlns:a16="http://schemas.microsoft.com/office/drawing/2014/main" id="{7D82B1B0-54C4-43A0-943F-B1D8CBD95F8B}"/>
              </a:ext>
            </a:extLst>
          </p:cNvPr>
          <p:cNvSpPr/>
          <p:nvPr/>
        </p:nvSpPr>
        <p:spPr>
          <a:xfrm>
            <a:off x="1953081" y="3484956"/>
            <a:ext cx="623683" cy="1944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67A3B4-0E88-41C0-81AA-CEC75B6CDA05}"/>
              </a:ext>
            </a:extLst>
          </p:cNvPr>
          <p:cNvSpPr/>
          <p:nvPr/>
        </p:nvSpPr>
        <p:spPr>
          <a:xfrm>
            <a:off x="1206717" y="398457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服务器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75055A6-9B81-4524-9FD4-2D7514C14625}"/>
              </a:ext>
            </a:extLst>
          </p:cNvPr>
          <p:cNvSpPr/>
          <p:nvPr/>
        </p:nvSpPr>
        <p:spPr>
          <a:xfrm>
            <a:off x="2800137" y="398926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客户端</a:t>
            </a:r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45F71A1-BF32-42C5-A08C-F6FC4C1BC607}"/>
              </a:ext>
            </a:extLst>
          </p:cNvPr>
          <p:cNvGrpSpPr/>
          <p:nvPr/>
        </p:nvGrpSpPr>
        <p:grpSpPr>
          <a:xfrm>
            <a:off x="5565790" y="3205151"/>
            <a:ext cx="450430" cy="349189"/>
            <a:chOff x="266330" y="3051315"/>
            <a:chExt cx="2697355" cy="213407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DEB685F-A48B-4E3C-82CF-47972BC6FE9E}"/>
                </a:ext>
              </a:extLst>
            </p:cNvPr>
            <p:cNvSpPr/>
            <p:nvPr/>
          </p:nvSpPr>
          <p:spPr>
            <a:xfrm>
              <a:off x="266330" y="4736888"/>
              <a:ext cx="1006050" cy="4485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26BC50D-D794-490F-8A52-56F7B1B43658}"/>
                </a:ext>
              </a:extLst>
            </p:cNvPr>
            <p:cNvSpPr/>
            <p:nvPr/>
          </p:nvSpPr>
          <p:spPr>
            <a:xfrm>
              <a:off x="513591" y="3645206"/>
              <a:ext cx="511527" cy="1091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957349-76F4-4FFD-A2FE-A84D8018CAFF}"/>
                </a:ext>
              </a:extLst>
            </p:cNvPr>
            <p:cNvSpPr/>
            <p:nvPr/>
          </p:nvSpPr>
          <p:spPr>
            <a:xfrm rot="3409663">
              <a:off x="1134756" y="2854082"/>
              <a:ext cx="511527" cy="1149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885B372-0444-4626-87E9-8691E0E40F67}"/>
                </a:ext>
              </a:extLst>
            </p:cNvPr>
            <p:cNvSpPr/>
            <p:nvPr/>
          </p:nvSpPr>
          <p:spPr>
            <a:xfrm rot="6885920">
              <a:off x="2058261" y="2945233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58F810E-350E-497B-8510-43DD8F4AFC51}"/>
                </a:ext>
              </a:extLst>
            </p:cNvPr>
            <p:cNvSpPr/>
            <p:nvPr/>
          </p:nvSpPr>
          <p:spPr>
            <a:xfrm rot="6885920">
              <a:off x="2438653" y="3365179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82111-D7F4-473C-9BEB-C67A2262B61E}"/>
                </a:ext>
              </a:extLst>
            </p:cNvPr>
            <p:cNvSpPr/>
            <p:nvPr/>
          </p:nvSpPr>
          <p:spPr>
            <a:xfrm rot="6885920">
              <a:off x="2622668" y="2942852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158D9BC-41EC-415D-AB55-3E896ACF476B}"/>
                </a:ext>
              </a:extLst>
            </p:cNvPr>
            <p:cNvSpPr/>
            <p:nvPr/>
          </p:nvSpPr>
          <p:spPr>
            <a:xfrm rot="1481688">
              <a:off x="2326074" y="3051315"/>
              <a:ext cx="121984" cy="584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570E9975-7911-4782-92C8-0DC18B61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31" y="2976452"/>
            <a:ext cx="623398" cy="103899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48C7B9FE-DF19-44BF-A9C6-90AA69169199}"/>
              </a:ext>
            </a:extLst>
          </p:cNvPr>
          <p:cNvSpPr/>
          <p:nvPr/>
        </p:nvSpPr>
        <p:spPr>
          <a:xfrm>
            <a:off x="3851845" y="2903142"/>
            <a:ext cx="2605652" cy="139960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9219499-1E14-4B00-A607-F4C55ADB3628}"/>
              </a:ext>
            </a:extLst>
          </p:cNvPr>
          <p:cNvCxnSpPr/>
          <p:nvPr/>
        </p:nvCxnSpPr>
        <p:spPr>
          <a:xfrm flipH="1">
            <a:off x="5559891" y="3252741"/>
            <a:ext cx="720080" cy="54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09">
            <a:extLst>
              <a:ext uri="{FF2B5EF4-FFF2-40B4-BE49-F238E27FC236}">
                <a16:creationId xmlns:a16="http://schemas.microsoft.com/office/drawing/2014/main" id="{92727245-C944-42E2-ACD7-E643B28855C7}"/>
              </a:ext>
            </a:extLst>
          </p:cNvPr>
          <p:cNvSpPr/>
          <p:nvPr/>
        </p:nvSpPr>
        <p:spPr>
          <a:xfrm>
            <a:off x="5854203" y="3546013"/>
            <a:ext cx="513512" cy="351818"/>
          </a:xfrm>
          <a:prstGeom prst="cube">
            <a:avLst>
              <a:gd name="adj" fmla="val 19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PLC</a:t>
            </a:r>
            <a:endParaRPr lang="en-US" sz="1050" dirty="0"/>
          </a:p>
        </p:txBody>
      </p:sp>
      <p:sp>
        <p:nvSpPr>
          <p:cNvPr id="111" name="Arrow: Left-Right 110">
            <a:extLst>
              <a:ext uri="{FF2B5EF4-FFF2-40B4-BE49-F238E27FC236}">
                <a16:creationId xmlns:a16="http://schemas.microsoft.com/office/drawing/2014/main" id="{316DFAD1-2CBD-49E6-B2DD-ED63BAC9D983}"/>
              </a:ext>
            </a:extLst>
          </p:cNvPr>
          <p:cNvSpPr/>
          <p:nvPr/>
        </p:nvSpPr>
        <p:spPr>
          <a:xfrm>
            <a:off x="4749163" y="3490464"/>
            <a:ext cx="623683" cy="1944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F6254CF-0513-4AE0-B01C-133F67B4D9CD}"/>
              </a:ext>
            </a:extLst>
          </p:cNvPr>
          <p:cNvSpPr/>
          <p:nvPr/>
        </p:nvSpPr>
        <p:spPr>
          <a:xfrm>
            <a:off x="4002799" y="399008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客户端</a:t>
            </a:r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4376713-AF9E-46FF-B6EA-0700FA051E66}"/>
              </a:ext>
            </a:extLst>
          </p:cNvPr>
          <p:cNvSpPr/>
          <p:nvPr/>
        </p:nvSpPr>
        <p:spPr>
          <a:xfrm>
            <a:off x="5585010" y="398457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服务器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2DEEDC1-DE5E-4289-ACEB-A2FB2DA9D912}"/>
              </a:ext>
            </a:extLst>
          </p:cNvPr>
          <p:cNvSpPr/>
          <p:nvPr/>
        </p:nvSpPr>
        <p:spPr>
          <a:xfrm>
            <a:off x="2094446" y="2871449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模式</a:t>
            </a:r>
            <a:r>
              <a:rPr lang="en-US" sz="1200" dirty="0">
                <a:solidFill>
                  <a:srgbClr val="000000"/>
                </a:solidFill>
              </a:rPr>
              <a:t> 1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44BFADC-A5C6-4607-9B00-C9D755DB8D1B}"/>
              </a:ext>
            </a:extLst>
          </p:cNvPr>
          <p:cNvSpPr/>
          <p:nvPr/>
        </p:nvSpPr>
        <p:spPr>
          <a:xfrm>
            <a:off x="4845613" y="2871448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模式</a:t>
            </a:r>
            <a:r>
              <a:rPr lang="en-US" sz="1200" dirty="0">
                <a:solidFill>
                  <a:srgbClr val="000000"/>
                </a:solidFill>
              </a:rPr>
              <a:t> 2</a:t>
            </a:r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8D8B309-C905-4089-8E97-981FB294927F}"/>
              </a:ext>
            </a:extLst>
          </p:cNvPr>
          <p:cNvSpPr txBox="1"/>
          <p:nvPr/>
        </p:nvSpPr>
        <p:spPr>
          <a:xfrm>
            <a:off x="897055" y="4612399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硬件准备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113563-81B4-4876-A7B2-A14B5ED8BBC7}"/>
              </a:ext>
            </a:extLst>
          </p:cNvPr>
          <p:cNvCxnSpPr>
            <a:cxnSpLocks/>
          </p:cNvCxnSpPr>
          <p:nvPr/>
        </p:nvCxnSpPr>
        <p:spPr>
          <a:xfrm>
            <a:off x="975935" y="4612399"/>
            <a:ext cx="762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F9EDE33-280B-4A2C-ABAB-810568AD2272}"/>
              </a:ext>
            </a:extLst>
          </p:cNvPr>
          <p:cNvSpPr txBox="1"/>
          <p:nvPr/>
        </p:nvSpPr>
        <p:spPr>
          <a:xfrm>
            <a:off x="951737" y="7529741"/>
            <a:ext cx="2954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</a:rPr>
              <a:t>AIMV PC</a:t>
            </a:r>
            <a:r>
              <a:rPr lang="zh-CN" altLang="en-US" sz="1000" dirty="0">
                <a:solidFill>
                  <a:srgbClr val="000000"/>
                </a:solidFill>
              </a:rPr>
              <a:t>通过以太网电缆与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连接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1FC57E3-7634-46F9-9FEB-C07F53167032}"/>
              </a:ext>
            </a:extLst>
          </p:cNvPr>
          <p:cNvSpPr txBox="1"/>
          <p:nvPr/>
        </p:nvSpPr>
        <p:spPr>
          <a:xfrm>
            <a:off x="904208" y="8999526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软件准备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A9C517-2D76-4E6F-BFAD-E3DD8BBD86EA}"/>
              </a:ext>
            </a:extLst>
          </p:cNvPr>
          <p:cNvCxnSpPr>
            <a:cxnSpLocks/>
          </p:cNvCxnSpPr>
          <p:nvPr/>
        </p:nvCxnSpPr>
        <p:spPr>
          <a:xfrm>
            <a:off x="983088" y="8999526"/>
            <a:ext cx="755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E2E5C05-97D6-42C4-B877-970528FC513B}"/>
              </a:ext>
            </a:extLst>
          </p:cNvPr>
          <p:cNvSpPr txBox="1"/>
          <p:nvPr/>
        </p:nvSpPr>
        <p:spPr>
          <a:xfrm>
            <a:off x="904208" y="9338284"/>
            <a:ext cx="5751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请首先完成“</a:t>
            </a:r>
            <a:r>
              <a:rPr lang="zh-CN" altLang="en-US" sz="1000" b="1" dirty="0">
                <a:solidFill>
                  <a:srgbClr val="000000"/>
                </a:solidFill>
              </a:rPr>
              <a:t>手动图像</a:t>
            </a:r>
            <a:r>
              <a:rPr lang="zh-CN" altLang="en-US" sz="1000" b="1">
                <a:solidFill>
                  <a:srgbClr val="000000"/>
                </a:solidFill>
              </a:rPr>
              <a:t>采集</a:t>
            </a:r>
            <a:r>
              <a:rPr lang="zh-CN" altLang="en-US" sz="1000">
                <a:solidFill>
                  <a:srgbClr val="000000"/>
                </a:solidFill>
              </a:rPr>
              <a:t>”章节</a:t>
            </a:r>
            <a:r>
              <a:rPr lang="zh-CN" altLang="en-US" sz="1000" dirty="0">
                <a:solidFill>
                  <a:srgbClr val="000000"/>
                </a:solidFill>
              </a:rPr>
              <a:t>，以确保相机能够正确捕获产品图像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3D5061C-E139-4440-88F9-CD4A1F986B95}"/>
              </a:ext>
            </a:extLst>
          </p:cNvPr>
          <p:cNvSpPr txBox="1"/>
          <p:nvPr/>
        </p:nvSpPr>
        <p:spPr>
          <a:xfrm>
            <a:off x="3762538" y="7535249"/>
            <a:ext cx="278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en-US" sz="1000" dirty="0">
                <a:solidFill>
                  <a:srgbClr val="000000"/>
                </a:solidFill>
              </a:rPr>
              <a:t>AIMV</a:t>
            </a:r>
            <a:r>
              <a:rPr lang="zh-CN" altLang="en-US" sz="1000" dirty="0">
                <a:solidFill>
                  <a:srgbClr val="000000"/>
                </a:solidFill>
              </a:rPr>
              <a:t>软件和</a:t>
            </a:r>
            <a:r>
              <a:rPr lang="en-US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</a:t>
            </a:r>
            <a:r>
              <a:rPr lang="en-US" sz="1000" dirty="0">
                <a:solidFill>
                  <a:srgbClr val="000000"/>
                </a:solidFill>
              </a:rPr>
              <a:t>IP</a:t>
            </a:r>
            <a:r>
              <a:rPr lang="zh-CN" altLang="en-US" sz="1000" dirty="0">
                <a:solidFill>
                  <a:srgbClr val="000000"/>
                </a:solidFill>
              </a:rPr>
              <a:t>地址设置在同一个网络中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3F2784D-A4DD-43D5-8617-39B99C9AABC1}"/>
              </a:ext>
            </a:extLst>
          </p:cNvPr>
          <p:cNvGrpSpPr/>
          <p:nvPr/>
        </p:nvGrpSpPr>
        <p:grpSpPr>
          <a:xfrm>
            <a:off x="2713679" y="6332762"/>
            <a:ext cx="450430" cy="349189"/>
            <a:chOff x="266330" y="3051315"/>
            <a:chExt cx="2697355" cy="2134079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D80BCF9-1B58-46FA-9580-83C97EBD1C28}"/>
                </a:ext>
              </a:extLst>
            </p:cNvPr>
            <p:cNvSpPr/>
            <p:nvPr/>
          </p:nvSpPr>
          <p:spPr>
            <a:xfrm>
              <a:off x="266330" y="4736888"/>
              <a:ext cx="1006050" cy="4485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D511690-8E50-4261-B640-1FA0AD3D52DB}"/>
                </a:ext>
              </a:extLst>
            </p:cNvPr>
            <p:cNvSpPr/>
            <p:nvPr/>
          </p:nvSpPr>
          <p:spPr>
            <a:xfrm>
              <a:off x="513591" y="3645206"/>
              <a:ext cx="511527" cy="1091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6F1DD2C-61B7-481B-A3CF-5410B7F26D4C}"/>
                </a:ext>
              </a:extLst>
            </p:cNvPr>
            <p:cNvSpPr/>
            <p:nvPr/>
          </p:nvSpPr>
          <p:spPr>
            <a:xfrm rot="3409663">
              <a:off x="1134756" y="2854082"/>
              <a:ext cx="511527" cy="1149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C0053A-1D78-47C7-BBE7-A86E283689F0}"/>
                </a:ext>
              </a:extLst>
            </p:cNvPr>
            <p:cNvSpPr/>
            <p:nvPr/>
          </p:nvSpPr>
          <p:spPr>
            <a:xfrm rot="6885920">
              <a:off x="2058261" y="2945233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FDDAE27-C00D-4BEE-B274-F1C2E7E6E31B}"/>
                </a:ext>
              </a:extLst>
            </p:cNvPr>
            <p:cNvSpPr/>
            <p:nvPr/>
          </p:nvSpPr>
          <p:spPr>
            <a:xfrm rot="6885920">
              <a:off x="2438653" y="3365179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98C4CE7-DC47-49CC-9499-E6BCA9A102F9}"/>
                </a:ext>
              </a:extLst>
            </p:cNvPr>
            <p:cNvSpPr/>
            <p:nvPr/>
          </p:nvSpPr>
          <p:spPr>
            <a:xfrm rot="6885920">
              <a:off x="2622668" y="2942852"/>
              <a:ext cx="121984" cy="560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7E01EE1-4A8D-4DA1-89E2-9722FA067DBA}"/>
                </a:ext>
              </a:extLst>
            </p:cNvPr>
            <p:cNvSpPr/>
            <p:nvPr/>
          </p:nvSpPr>
          <p:spPr>
            <a:xfrm rot="1481688">
              <a:off x="2326074" y="3051315"/>
              <a:ext cx="121984" cy="584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9E7DE5D-777C-4E0D-954A-35EE8E80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25" y="5280935"/>
            <a:ext cx="623398" cy="1038997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C68EC7-6D27-41EF-B74A-310AD2130803}"/>
              </a:ext>
            </a:extLst>
          </p:cNvPr>
          <p:cNvCxnSpPr/>
          <p:nvPr/>
        </p:nvCxnSpPr>
        <p:spPr>
          <a:xfrm flipH="1">
            <a:off x="2639344" y="6433960"/>
            <a:ext cx="720080" cy="54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Cube 143">
            <a:extLst>
              <a:ext uri="{FF2B5EF4-FFF2-40B4-BE49-F238E27FC236}">
                <a16:creationId xmlns:a16="http://schemas.microsoft.com/office/drawing/2014/main" id="{8384813E-97B9-43BF-BF8A-3355B893833B}"/>
              </a:ext>
            </a:extLst>
          </p:cNvPr>
          <p:cNvSpPr/>
          <p:nvPr/>
        </p:nvSpPr>
        <p:spPr>
          <a:xfrm>
            <a:off x="2933656" y="6727232"/>
            <a:ext cx="513512" cy="351818"/>
          </a:xfrm>
          <a:prstGeom prst="cube">
            <a:avLst>
              <a:gd name="adj" fmla="val 19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PLC</a:t>
            </a:r>
            <a:endParaRPr lang="en-US" sz="105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3AB3FDC-248F-4075-A552-957090DD13A3}"/>
              </a:ext>
            </a:extLst>
          </p:cNvPr>
          <p:cNvSpPr/>
          <p:nvPr/>
        </p:nvSpPr>
        <p:spPr>
          <a:xfrm>
            <a:off x="1894486" y="5928069"/>
            <a:ext cx="6078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solidFill>
                  <a:srgbClr val="000000"/>
                </a:solidFill>
              </a:rPr>
              <a:t>以太网</a:t>
            </a:r>
          </a:p>
          <a:p>
            <a:pPr algn="ctr"/>
            <a:r>
              <a:rPr lang="zh-CN" altLang="en-US" sz="1100" dirty="0">
                <a:solidFill>
                  <a:srgbClr val="000000"/>
                </a:solidFill>
              </a:rPr>
              <a:t>电缆</a:t>
            </a:r>
            <a:endParaRPr lang="en-US" sz="1100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649615-9E10-45A2-B694-63241DCE3E44}"/>
              </a:ext>
            </a:extLst>
          </p:cNvPr>
          <p:cNvSpPr/>
          <p:nvPr/>
        </p:nvSpPr>
        <p:spPr>
          <a:xfrm>
            <a:off x="3779836" y="6562338"/>
            <a:ext cx="2683924" cy="724997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2BCA7E5-313A-4667-BBDB-212E88A2D2D5}"/>
              </a:ext>
            </a:extLst>
          </p:cNvPr>
          <p:cNvSpPr txBox="1"/>
          <p:nvPr/>
        </p:nvSpPr>
        <p:spPr>
          <a:xfrm>
            <a:off x="971525" y="8109212"/>
            <a:ext cx="5603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en-US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需支持</a:t>
            </a:r>
            <a:r>
              <a:rPr lang="en-US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</a:t>
            </a:r>
            <a:endParaRPr lang="en-US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经过验证的品牌是 </a:t>
            </a:r>
            <a:r>
              <a:rPr lang="en-US" sz="1000" dirty="0">
                <a:solidFill>
                  <a:srgbClr val="000000"/>
                </a:solidFill>
              </a:rPr>
              <a:t>Allen-Bradley(AB), Siemens, Omron, ABB, EPSON, UNIVERSAL ROBOTS (UR) </a:t>
            </a:r>
            <a:r>
              <a:rPr lang="zh-CN" altLang="en-US" sz="1000" dirty="0">
                <a:solidFill>
                  <a:srgbClr val="000000"/>
                </a:solidFill>
              </a:rPr>
              <a:t>等等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ED2D9C2D-EC32-4DDB-A840-32C170AC5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98" y="5003815"/>
            <a:ext cx="1619490" cy="40011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7DBDA9B-06F6-47D5-BB1C-3B94F9E86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87396" y="5363452"/>
            <a:ext cx="214508" cy="50836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378B7BC1-B5ED-4AD5-B936-F2670905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2246047" y="6522177"/>
            <a:ext cx="220390" cy="5083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BA0390-6B34-4F6D-B423-F9D0FCCA691D}"/>
              </a:ext>
            </a:extLst>
          </p:cNvPr>
          <p:cNvGrpSpPr/>
          <p:nvPr/>
        </p:nvGrpSpPr>
        <p:grpSpPr>
          <a:xfrm>
            <a:off x="1738345" y="5726789"/>
            <a:ext cx="895823" cy="801228"/>
            <a:chOff x="8515" y="5867470"/>
            <a:chExt cx="1250395" cy="1118359"/>
          </a:xfrm>
        </p:grpSpPr>
        <p:sp>
          <p:nvSpPr>
            <p:cNvPr id="5" name="Arrow: Curved Right 4">
              <a:extLst>
                <a:ext uri="{FF2B5EF4-FFF2-40B4-BE49-F238E27FC236}">
                  <a16:creationId xmlns:a16="http://schemas.microsoft.com/office/drawing/2014/main" id="{7477AE23-2B65-47DA-8CC2-9E380361E243}"/>
                </a:ext>
              </a:extLst>
            </p:cNvPr>
            <p:cNvSpPr/>
            <p:nvPr/>
          </p:nvSpPr>
          <p:spPr>
            <a:xfrm>
              <a:off x="8515" y="5905709"/>
              <a:ext cx="578093" cy="1080120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Arrow: Curved Right 66">
              <a:extLst>
                <a:ext uri="{FF2B5EF4-FFF2-40B4-BE49-F238E27FC236}">
                  <a16:creationId xmlns:a16="http://schemas.microsoft.com/office/drawing/2014/main" id="{BEFEBE36-3724-4707-9A4B-AF1880821235}"/>
                </a:ext>
              </a:extLst>
            </p:cNvPr>
            <p:cNvSpPr/>
            <p:nvPr/>
          </p:nvSpPr>
          <p:spPr>
            <a:xfrm rot="10800000">
              <a:off x="680817" y="5867470"/>
              <a:ext cx="578093" cy="1080120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05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8199380-37AF-4AA8-9606-70DA6BD60FB1}"/>
              </a:ext>
            </a:extLst>
          </p:cNvPr>
          <p:cNvSpPr txBox="1"/>
          <p:nvPr/>
        </p:nvSpPr>
        <p:spPr>
          <a:xfrm>
            <a:off x="897055" y="2767508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启用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触发器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D08046-0890-42AB-9065-8B48320554B7}"/>
              </a:ext>
            </a:extLst>
          </p:cNvPr>
          <p:cNvCxnSpPr>
            <a:cxnSpLocks/>
          </p:cNvCxnSpPr>
          <p:nvPr/>
        </p:nvCxnSpPr>
        <p:spPr>
          <a:xfrm>
            <a:off x="975935" y="2771749"/>
            <a:ext cx="2506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00A478B-572C-41DD-B48F-EE604435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32" y="3065422"/>
            <a:ext cx="1150243" cy="13330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591E96A-9778-4666-B8DF-F4FA6061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05" y="3186704"/>
            <a:ext cx="2055887" cy="13270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B894316-D7FB-4BA8-8EF9-7D6E79A9C887}"/>
              </a:ext>
            </a:extLst>
          </p:cNvPr>
          <p:cNvSpPr txBox="1"/>
          <p:nvPr/>
        </p:nvSpPr>
        <p:spPr>
          <a:xfrm>
            <a:off x="3482831" y="4513748"/>
            <a:ext cx="275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更改工具状态到 </a:t>
            </a:r>
            <a:r>
              <a:rPr lang="en-US" altLang="zh-CN" sz="1000" b="1" dirty="0">
                <a:solidFill>
                  <a:srgbClr val="000000"/>
                </a:solidFill>
              </a:rPr>
              <a:t>Enable </a:t>
            </a:r>
            <a:r>
              <a:rPr lang="zh-CN" altLang="en-US" sz="1000" dirty="0">
                <a:solidFill>
                  <a:srgbClr val="000000"/>
                </a:solidFill>
              </a:rPr>
              <a:t>以启用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86B45C-32BC-4929-9A34-ADD6EB3D77CB}"/>
              </a:ext>
            </a:extLst>
          </p:cNvPr>
          <p:cNvSpPr/>
          <p:nvPr/>
        </p:nvSpPr>
        <p:spPr>
          <a:xfrm>
            <a:off x="3782787" y="3616515"/>
            <a:ext cx="2013273" cy="250858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0A3956-E920-4272-9D3D-58712BF6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35" y="1190055"/>
            <a:ext cx="1914630" cy="9998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456E973-E25B-4BB6-B0CE-459A630A60AB}"/>
              </a:ext>
            </a:extLst>
          </p:cNvPr>
          <p:cNvSpPr txBox="1"/>
          <p:nvPr/>
        </p:nvSpPr>
        <p:spPr>
          <a:xfrm>
            <a:off x="3424182" y="1169442"/>
            <a:ext cx="32287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AIMV </a:t>
            </a:r>
            <a:r>
              <a:rPr lang="zh-CN" altLang="en-US" sz="1000" dirty="0">
                <a:solidFill>
                  <a:srgbClr val="000000"/>
                </a:solidFill>
              </a:rPr>
              <a:t>软件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“Open Project” 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选择工程 </a:t>
            </a:r>
            <a:r>
              <a:rPr lang="en-US" altLang="zh-CN" sz="1000" dirty="0">
                <a:solidFill>
                  <a:srgbClr val="000000"/>
                </a:solidFill>
              </a:rPr>
              <a:t>“Step_1_AI_ImageCollection”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如果要执行以下步骤， 请确保勾选 </a:t>
            </a:r>
            <a:r>
              <a:rPr lang="en-US" altLang="zh-CN" sz="1000" dirty="0">
                <a:solidFill>
                  <a:srgbClr val="000000"/>
                </a:solidFill>
              </a:rPr>
              <a:t>“Go to Run Mode” </a:t>
            </a:r>
            <a:r>
              <a:rPr lang="zh-CN" altLang="en-US" sz="1000" dirty="0">
                <a:solidFill>
                  <a:srgbClr val="000000"/>
                </a:solidFill>
              </a:rPr>
              <a:t>以启动在线图像采集，否则，请勿勾选</a:t>
            </a:r>
            <a:r>
              <a:rPr lang="en-US" altLang="zh-CN" sz="1000" dirty="0">
                <a:solidFill>
                  <a:srgbClr val="000000"/>
                </a:solidFill>
              </a:rPr>
              <a:t> “Go to Run Mode” </a:t>
            </a:r>
            <a:r>
              <a:rPr lang="zh-CN" altLang="en-US" sz="1000" dirty="0">
                <a:solidFill>
                  <a:srgbClr val="000000"/>
                </a:solidFill>
              </a:rPr>
              <a:t>以进入编辑模式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D1FFCC-96A3-4F04-801E-8AC7573647BF}"/>
              </a:ext>
            </a:extLst>
          </p:cNvPr>
          <p:cNvSpPr/>
          <p:nvPr/>
        </p:nvSpPr>
        <p:spPr>
          <a:xfrm>
            <a:off x="1524435" y="2002669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EB4E61-1CBC-4BE1-8988-245EDAFEC6E4}"/>
              </a:ext>
            </a:extLst>
          </p:cNvPr>
          <p:cNvSpPr txBox="1"/>
          <p:nvPr/>
        </p:nvSpPr>
        <p:spPr>
          <a:xfrm>
            <a:off x="941332" y="8094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打开图像采集工程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38EB55-92ED-48FC-BFA3-97207206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378" y="1190055"/>
            <a:ext cx="422463" cy="4224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61B59B6-0030-484B-8919-3379C2D0B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54" y="1687823"/>
            <a:ext cx="447887" cy="4612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B9540E-984B-4E76-AF45-8AD7027E6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781" y="5828906"/>
            <a:ext cx="2781300" cy="6286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32799A-3E07-488B-B3EE-32DDDE08AA86}"/>
              </a:ext>
            </a:extLst>
          </p:cNvPr>
          <p:cNvSpPr txBox="1"/>
          <p:nvPr/>
        </p:nvSpPr>
        <p:spPr>
          <a:xfrm>
            <a:off x="897055" y="5233800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将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设置与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对应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0AD231-7A70-4FFD-83AF-1C4BD0F0D27B}"/>
              </a:ext>
            </a:extLst>
          </p:cNvPr>
          <p:cNvSpPr txBox="1"/>
          <p:nvPr/>
        </p:nvSpPr>
        <p:spPr>
          <a:xfrm>
            <a:off x="2827832" y="6739264"/>
            <a:ext cx="40483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Receive or Send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Receive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来接收来自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的触发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请确保 </a:t>
            </a:r>
            <a:r>
              <a:rPr lang="en-US" altLang="zh-CN" sz="1000" b="1" dirty="0">
                <a:solidFill>
                  <a:srgbClr val="000000"/>
                </a:solidFill>
              </a:rPr>
              <a:t>Packet End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一致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3EC541C-1790-46F6-A857-79FDB5321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324" y="7914785"/>
            <a:ext cx="2457246" cy="50491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1299A7-3057-439F-8443-7002B4E09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010" y="7895997"/>
            <a:ext cx="2457246" cy="9288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C2E372-16A7-44F2-803C-D19969641883}"/>
              </a:ext>
            </a:extLst>
          </p:cNvPr>
          <p:cNvSpPr txBox="1"/>
          <p:nvPr/>
        </p:nvSpPr>
        <p:spPr>
          <a:xfrm>
            <a:off x="1065131" y="8483658"/>
            <a:ext cx="2741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 </a:t>
            </a:r>
            <a:r>
              <a:rPr lang="en-US" altLang="zh-CN" sz="1000" b="1" dirty="0">
                <a:solidFill>
                  <a:srgbClr val="000000"/>
                </a:solidFill>
              </a:rPr>
              <a:t>Work as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Server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Local Server Port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1001</a:t>
            </a:r>
            <a:r>
              <a:rPr lang="zh-CN" altLang="en-US" sz="1000" dirty="0">
                <a:solidFill>
                  <a:srgbClr val="000000"/>
                </a:solidFill>
              </a:rPr>
              <a:t>到</a:t>
            </a:r>
            <a:r>
              <a:rPr lang="en-US" altLang="zh-CN" sz="1000" dirty="0">
                <a:solidFill>
                  <a:srgbClr val="000000"/>
                </a:solidFill>
              </a:rPr>
              <a:t>65536</a:t>
            </a:r>
            <a:r>
              <a:rPr lang="zh-CN" altLang="en-US" sz="1000" dirty="0">
                <a:solidFill>
                  <a:srgbClr val="000000"/>
                </a:solidFill>
              </a:rPr>
              <a:t>的数字，比如</a:t>
            </a:r>
            <a:r>
              <a:rPr lang="en-US" altLang="zh-CN" sz="1000" dirty="0">
                <a:solidFill>
                  <a:srgbClr val="000000"/>
                </a:solidFill>
              </a:rPr>
              <a:t>8000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将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设置与上面的设置对应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8E5C2A-3EE7-4907-9D13-7CEFF98045FC}"/>
              </a:ext>
            </a:extLst>
          </p:cNvPr>
          <p:cNvSpPr/>
          <p:nvPr/>
        </p:nvSpPr>
        <p:spPr>
          <a:xfrm>
            <a:off x="1092634" y="7506146"/>
            <a:ext cx="2605652" cy="264230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549435-5F5F-4554-9931-9E0875BC7CE8}"/>
              </a:ext>
            </a:extLst>
          </p:cNvPr>
          <p:cNvSpPr txBox="1"/>
          <p:nvPr/>
        </p:nvSpPr>
        <p:spPr>
          <a:xfrm>
            <a:off x="1329289" y="7506147"/>
            <a:ext cx="208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zh-CN" sz="1000" b="1" dirty="0">
                <a:solidFill>
                  <a:srgbClr val="000000"/>
                </a:solidFill>
              </a:rPr>
              <a:t>AIMV </a:t>
            </a:r>
            <a:r>
              <a:rPr lang="zh-CN" altLang="en-US" sz="1000" b="1" dirty="0">
                <a:solidFill>
                  <a:srgbClr val="000000"/>
                </a:solidFill>
              </a:rPr>
              <a:t>软件作为</a:t>
            </a:r>
            <a:r>
              <a:rPr lang="en-US" altLang="zh-CN" sz="1000" b="1" dirty="0">
                <a:solidFill>
                  <a:srgbClr val="000000"/>
                </a:solidFill>
              </a:rPr>
              <a:t>TCP</a:t>
            </a:r>
            <a:r>
              <a:rPr lang="zh-CN" altLang="en-US" sz="1000" b="1" dirty="0">
                <a:solidFill>
                  <a:srgbClr val="000000"/>
                </a:solidFill>
              </a:rPr>
              <a:t>服务器</a:t>
            </a:r>
            <a:endParaRPr lang="en-US" altLang="zh-CN" sz="1000" b="1" dirty="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7F8D86-0BC4-4C2A-AC2D-AE304F307813}"/>
              </a:ext>
            </a:extLst>
          </p:cNvPr>
          <p:cNvSpPr/>
          <p:nvPr/>
        </p:nvSpPr>
        <p:spPr>
          <a:xfrm>
            <a:off x="3879332" y="7506147"/>
            <a:ext cx="2605652" cy="264230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98B2D7-3A97-469B-970C-EF5BD29C4C44}"/>
              </a:ext>
            </a:extLst>
          </p:cNvPr>
          <p:cNvSpPr txBox="1"/>
          <p:nvPr/>
        </p:nvSpPr>
        <p:spPr>
          <a:xfrm>
            <a:off x="4139877" y="7506147"/>
            <a:ext cx="208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zh-CN" sz="1000" b="1" dirty="0">
                <a:solidFill>
                  <a:srgbClr val="000000"/>
                </a:solidFill>
              </a:rPr>
              <a:t>AIMV</a:t>
            </a:r>
            <a:r>
              <a:rPr lang="zh-CN" altLang="en-US" sz="1000" b="1" dirty="0">
                <a:solidFill>
                  <a:srgbClr val="000000"/>
                </a:solidFill>
              </a:rPr>
              <a:t>软件作为</a:t>
            </a:r>
            <a:r>
              <a:rPr lang="en-US" altLang="zh-CN" sz="1000" b="1" dirty="0">
                <a:solidFill>
                  <a:srgbClr val="000000"/>
                </a:solidFill>
              </a:rPr>
              <a:t>TCP</a:t>
            </a:r>
            <a:r>
              <a:rPr lang="zh-CN" altLang="en-US" sz="1000" b="1" dirty="0">
                <a:solidFill>
                  <a:srgbClr val="000000"/>
                </a:solidFill>
              </a:rPr>
              <a:t>客户端</a:t>
            </a:r>
            <a:endParaRPr lang="en-US" altLang="zh-CN" sz="1000" b="1" dirty="0">
              <a:solidFill>
                <a:srgbClr val="00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BFB03B-8045-4F6E-B75F-C1C0012E355C}"/>
              </a:ext>
            </a:extLst>
          </p:cNvPr>
          <p:cNvSpPr txBox="1"/>
          <p:nvPr/>
        </p:nvSpPr>
        <p:spPr>
          <a:xfrm>
            <a:off x="3838340" y="8836097"/>
            <a:ext cx="2741473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Work as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Client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Remote Server IP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PLC/robot IP</a:t>
            </a:r>
            <a:r>
              <a:rPr lang="zh-CN" altLang="en-US" sz="1000" dirty="0">
                <a:solidFill>
                  <a:srgbClr val="000000"/>
                </a:solidFill>
              </a:rPr>
              <a:t>地址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根据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Remote Server Port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Local Client Port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将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设置与上面的设置对应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798861B-7142-4968-913E-5EB4DDB8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99" y="5712036"/>
            <a:ext cx="1150243" cy="133306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0A86917-05E9-41D3-9F65-E3CA96E56EB4}"/>
              </a:ext>
            </a:extLst>
          </p:cNvPr>
          <p:cNvSpPr txBox="1"/>
          <p:nvPr/>
        </p:nvSpPr>
        <p:spPr>
          <a:xfrm>
            <a:off x="1034954" y="7120091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</a:t>
            </a:r>
            <a:r>
              <a:rPr lang="zh-CN" altLang="en-US" sz="1000" dirty="0">
                <a:solidFill>
                  <a:srgbClr val="000000"/>
                </a:solidFill>
              </a:rPr>
              <a:t>后的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8CABE33-40D8-410E-8658-C8F4ADF94E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9313" y="7113284"/>
            <a:ext cx="239906" cy="24622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972223-B760-46ED-8A45-8CE14A5E1002}"/>
              </a:ext>
            </a:extLst>
          </p:cNvPr>
          <p:cNvCxnSpPr>
            <a:cxnSpLocks/>
          </p:cNvCxnSpPr>
          <p:nvPr/>
        </p:nvCxnSpPr>
        <p:spPr>
          <a:xfrm>
            <a:off x="975935" y="5223878"/>
            <a:ext cx="23718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F88941-0408-49CA-BAA9-AA4D8BA28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075" y="7116197"/>
            <a:ext cx="248552" cy="22748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9D3CC37-3FB1-4723-A4B4-FAD797128601}"/>
              </a:ext>
            </a:extLst>
          </p:cNvPr>
          <p:cNvSpPr txBox="1"/>
          <p:nvPr/>
        </p:nvSpPr>
        <p:spPr>
          <a:xfrm>
            <a:off x="1060378" y="4496022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 </a:t>
            </a:r>
            <a:r>
              <a:rPr lang="zh-CN" altLang="en-US" sz="1000" dirty="0">
                <a:solidFill>
                  <a:srgbClr val="000000"/>
                </a:solidFill>
              </a:rPr>
              <a:t>后的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DEBB424-8A41-409B-B8F7-86B67C2285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5507" y="4512611"/>
            <a:ext cx="239906" cy="24622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2B9FEA2-07C0-4D4F-A28D-47D03DF171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661" y="4525846"/>
            <a:ext cx="239906" cy="219576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FB7B5141-1D5C-49EA-A040-B93EA3F953A3}"/>
              </a:ext>
            </a:extLst>
          </p:cNvPr>
          <p:cNvSpPr/>
          <p:nvPr/>
        </p:nvSpPr>
        <p:spPr>
          <a:xfrm>
            <a:off x="964768" y="143575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FF3253-6D61-4F74-8CEB-B88EA1EA0EDB}"/>
              </a:ext>
            </a:extLst>
          </p:cNvPr>
          <p:cNvSpPr/>
          <p:nvPr/>
        </p:nvSpPr>
        <p:spPr>
          <a:xfrm>
            <a:off x="964767" y="200530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B666F5-1491-427F-AEE9-804F04560F5E}"/>
              </a:ext>
            </a:extLst>
          </p:cNvPr>
          <p:cNvSpPr/>
          <p:nvPr/>
        </p:nvSpPr>
        <p:spPr>
          <a:xfrm>
            <a:off x="2990717" y="180905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0CC060C-2C18-49BE-8082-CBD73CAEC610}"/>
              </a:ext>
            </a:extLst>
          </p:cNvPr>
          <p:cNvSpPr/>
          <p:nvPr/>
        </p:nvSpPr>
        <p:spPr>
          <a:xfrm>
            <a:off x="1989707" y="211389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5B150A-85BD-4598-BF80-E7874ACFAF26}"/>
              </a:ext>
            </a:extLst>
          </p:cNvPr>
          <p:cNvSpPr/>
          <p:nvPr/>
        </p:nvSpPr>
        <p:spPr>
          <a:xfrm>
            <a:off x="6043681" y="590731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437D76D-F71B-4FA9-BDF2-64AE51F769B8}"/>
              </a:ext>
            </a:extLst>
          </p:cNvPr>
          <p:cNvSpPr/>
          <p:nvPr/>
        </p:nvSpPr>
        <p:spPr>
          <a:xfrm>
            <a:off x="6037454" y="617635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83EC84A-45F9-440C-A115-072D5FA1B740}"/>
              </a:ext>
            </a:extLst>
          </p:cNvPr>
          <p:cNvSpPr/>
          <p:nvPr/>
        </p:nvSpPr>
        <p:spPr>
          <a:xfrm>
            <a:off x="3483244" y="794472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989C8E-B6AA-475A-AEF7-24F9D3A84B75}"/>
              </a:ext>
            </a:extLst>
          </p:cNvPr>
          <p:cNvSpPr/>
          <p:nvPr/>
        </p:nvSpPr>
        <p:spPr>
          <a:xfrm>
            <a:off x="3483244" y="818735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80418E-C501-4E27-A544-73B7F4A37FDF}"/>
              </a:ext>
            </a:extLst>
          </p:cNvPr>
          <p:cNvSpPr/>
          <p:nvPr/>
        </p:nvSpPr>
        <p:spPr>
          <a:xfrm>
            <a:off x="6268451" y="794472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140594D-920C-46BE-A3D5-D7F80C32A106}"/>
              </a:ext>
            </a:extLst>
          </p:cNvPr>
          <p:cNvSpPr/>
          <p:nvPr/>
        </p:nvSpPr>
        <p:spPr>
          <a:xfrm>
            <a:off x="6268451" y="817627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61CAD09-E309-45F7-BD7D-BA2E08954040}"/>
              </a:ext>
            </a:extLst>
          </p:cNvPr>
          <p:cNvSpPr/>
          <p:nvPr/>
        </p:nvSpPr>
        <p:spPr>
          <a:xfrm>
            <a:off x="6275822" y="848129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62" name="Title 2">
            <a:extLst>
              <a:ext uri="{FF2B5EF4-FFF2-40B4-BE49-F238E27FC236}">
                <a16:creationId xmlns:a16="http://schemas.microsoft.com/office/drawing/2014/main" id="{2A5FF15A-4CCE-4D59-847F-4F1E3006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106147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在线图像采集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938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5E3D3D2-8394-4EAD-B5F5-092360C1BAD1}"/>
              </a:ext>
            </a:extLst>
          </p:cNvPr>
          <p:cNvSpPr txBox="1"/>
          <p:nvPr/>
        </p:nvSpPr>
        <p:spPr>
          <a:xfrm>
            <a:off x="899517" y="88141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开始在线图像采集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57D1594-967E-422C-86B7-A8E8F1C3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96" y="1309309"/>
            <a:ext cx="704850" cy="73342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0DA6A7E-F106-4A8C-B3CC-CE29C5836DEA}"/>
              </a:ext>
            </a:extLst>
          </p:cNvPr>
          <p:cNvSpPr txBox="1"/>
          <p:nvPr/>
        </p:nvSpPr>
        <p:spPr>
          <a:xfrm>
            <a:off x="3419797" y="1450757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“Go to Run Mode” </a:t>
            </a:r>
            <a:r>
              <a:rPr lang="zh-CN" altLang="en-US" sz="1000" dirty="0">
                <a:solidFill>
                  <a:srgbClr val="000000"/>
                </a:solidFill>
              </a:rPr>
              <a:t>保存设置以启动运行模式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EF0F0F-653B-4A9B-9BB1-C9263524BEF4}"/>
              </a:ext>
            </a:extLst>
          </p:cNvPr>
          <p:cNvSpPr txBox="1"/>
          <p:nvPr/>
        </p:nvSpPr>
        <p:spPr>
          <a:xfrm>
            <a:off x="899517" y="2373833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触发采集图像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DDBF41-958B-426F-82A1-D78AECAAE447}"/>
              </a:ext>
            </a:extLst>
          </p:cNvPr>
          <p:cNvCxnSpPr>
            <a:cxnSpLocks/>
          </p:cNvCxnSpPr>
          <p:nvPr/>
        </p:nvCxnSpPr>
        <p:spPr>
          <a:xfrm>
            <a:off x="978397" y="2378075"/>
            <a:ext cx="2009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00152AD-5D5D-4927-9617-B2F397C21B39}"/>
              </a:ext>
            </a:extLst>
          </p:cNvPr>
          <p:cNvSpPr txBox="1"/>
          <p:nvPr/>
        </p:nvSpPr>
        <p:spPr>
          <a:xfrm>
            <a:off x="1013410" y="3989948"/>
            <a:ext cx="5574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发送</a:t>
            </a:r>
            <a:r>
              <a:rPr lang="en-US" altLang="zh-CN" sz="1000" dirty="0">
                <a:solidFill>
                  <a:srgbClr val="000000"/>
                </a:solidFill>
              </a:rPr>
              <a:t>1</a:t>
            </a:r>
            <a:r>
              <a:rPr lang="zh-CN" altLang="en-US" sz="1000" dirty="0">
                <a:solidFill>
                  <a:srgbClr val="000000"/>
                </a:solidFill>
              </a:rPr>
              <a:t>，则其功能与单击 </a:t>
            </a:r>
            <a:r>
              <a:rPr lang="en-US" altLang="zh-CN" sz="1000" dirty="0">
                <a:solidFill>
                  <a:srgbClr val="000000"/>
                </a:solidFill>
              </a:rPr>
              <a:t>“Capture Image” </a:t>
            </a:r>
            <a:r>
              <a:rPr lang="zh-CN" altLang="en-US" sz="1000" dirty="0">
                <a:solidFill>
                  <a:srgbClr val="000000"/>
                </a:solidFill>
              </a:rPr>
              <a:t>按钮相同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发送</a:t>
            </a:r>
            <a:r>
              <a:rPr lang="en-US" altLang="zh-CN" sz="1000" dirty="0">
                <a:solidFill>
                  <a:srgbClr val="000000"/>
                </a:solidFill>
              </a:rPr>
              <a:t>2</a:t>
            </a:r>
            <a:r>
              <a:rPr lang="zh-CN" altLang="en-US" sz="1000" dirty="0">
                <a:solidFill>
                  <a:srgbClr val="000000"/>
                </a:solidFill>
              </a:rPr>
              <a:t>，则其功能与单击 </a:t>
            </a:r>
            <a:r>
              <a:rPr lang="en-US" altLang="zh-CN" sz="1000" dirty="0">
                <a:solidFill>
                  <a:srgbClr val="000000"/>
                </a:solidFill>
              </a:rPr>
              <a:t>“Capture OK Image” </a:t>
            </a:r>
            <a:r>
              <a:rPr lang="zh-CN" altLang="en-US" sz="1000" dirty="0">
                <a:solidFill>
                  <a:srgbClr val="000000"/>
                </a:solidFill>
              </a:rPr>
              <a:t>按钮相同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发送</a:t>
            </a:r>
            <a:r>
              <a:rPr lang="en-US" altLang="zh-CN" sz="1000" dirty="0">
                <a:solidFill>
                  <a:srgbClr val="000000"/>
                </a:solidFill>
              </a:rPr>
              <a:t>3</a:t>
            </a:r>
            <a:r>
              <a:rPr lang="zh-CN" altLang="en-US" sz="1000" dirty="0">
                <a:solidFill>
                  <a:srgbClr val="000000"/>
                </a:solidFill>
              </a:rPr>
              <a:t>，则其功能与单击 </a:t>
            </a:r>
            <a:r>
              <a:rPr lang="en-US" altLang="zh-CN" sz="1000" dirty="0">
                <a:solidFill>
                  <a:srgbClr val="000000"/>
                </a:solidFill>
              </a:rPr>
              <a:t>“Capture NG Image” </a:t>
            </a:r>
            <a:r>
              <a:rPr lang="zh-CN" altLang="en-US" sz="1000" dirty="0">
                <a:solidFill>
                  <a:srgbClr val="000000"/>
                </a:solidFill>
              </a:rPr>
              <a:t>按钮相同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A3FB698-37EB-4160-A626-8F6B6962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52" y="2680052"/>
            <a:ext cx="2226842" cy="11225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6C9F0-49E9-4F50-80F9-B4BEC7CB6C29}"/>
              </a:ext>
            </a:extLst>
          </p:cNvPr>
          <p:cNvSpPr/>
          <p:nvPr/>
        </p:nvSpPr>
        <p:spPr>
          <a:xfrm>
            <a:off x="1300193" y="2767670"/>
            <a:ext cx="2119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PLC/Robot</a:t>
            </a:r>
            <a:r>
              <a:rPr lang="zh-CN" altLang="en-US" sz="1200" dirty="0">
                <a:solidFill>
                  <a:srgbClr val="000000"/>
                </a:solidFill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</a:rPr>
              <a:t>TCP</a:t>
            </a:r>
            <a:r>
              <a:rPr lang="zh-CN" altLang="en-US" sz="1200" dirty="0">
                <a:solidFill>
                  <a:srgbClr val="000000"/>
                </a:solidFill>
              </a:rPr>
              <a:t>发送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AE7132-3923-4DE3-BB29-AECFC6B0D962}"/>
              </a:ext>
            </a:extLst>
          </p:cNvPr>
          <p:cNvCxnSpPr>
            <a:stCxn id="4" idx="3"/>
          </p:cNvCxnSpPr>
          <p:nvPr/>
        </p:nvCxnSpPr>
        <p:spPr>
          <a:xfrm flipV="1">
            <a:off x="3419797" y="2906169"/>
            <a:ext cx="4707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E87FB59-7D95-4B4C-BC09-E916A0C371F5}"/>
              </a:ext>
            </a:extLst>
          </p:cNvPr>
          <p:cNvSpPr/>
          <p:nvPr/>
        </p:nvSpPr>
        <p:spPr>
          <a:xfrm>
            <a:off x="1300193" y="3118536"/>
            <a:ext cx="2119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PLC/Robot</a:t>
            </a:r>
            <a:r>
              <a:rPr lang="zh-CN" altLang="en-US" sz="1200" dirty="0">
                <a:solidFill>
                  <a:srgbClr val="000000"/>
                </a:solidFill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</a:rPr>
              <a:t>TCP</a:t>
            </a:r>
            <a:r>
              <a:rPr lang="zh-CN" altLang="en-US" sz="1200" dirty="0">
                <a:solidFill>
                  <a:srgbClr val="000000"/>
                </a:solidFill>
              </a:rPr>
              <a:t>发送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en-US" sz="12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C11738-2DD2-4361-90C3-11032AE2760B}"/>
              </a:ext>
            </a:extLst>
          </p:cNvPr>
          <p:cNvCxnSpPr>
            <a:stCxn id="88" idx="3"/>
          </p:cNvCxnSpPr>
          <p:nvPr/>
        </p:nvCxnSpPr>
        <p:spPr>
          <a:xfrm flipV="1">
            <a:off x="3419797" y="3257035"/>
            <a:ext cx="4707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31EA518-48FA-4C6D-B779-4FAB8C47E7E7}"/>
              </a:ext>
            </a:extLst>
          </p:cNvPr>
          <p:cNvSpPr/>
          <p:nvPr/>
        </p:nvSpPr>
        <p:spPr>
          <a:xfrm>
            <a:off x="1324142" y="3469401"/>
            <a:ext cx="2119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PLC/Robot</a:t>
            </a:r>
            <a:r>
              <a:rPr lang="zh-CN" altLang="en-US" sz="1200" dirty="0">
                <a:solidFill>
                  <a:srgbClr val="000000"/>
                </a:solidFill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</a:rPr>
              <a:t>TCP</a:t>
            </a:r>
            <a:r>
              <a:rPr lang="zh-CN" altLang="en-US" sz="1200" dirty="0">
                <a:solidFill>
                  <a:srgbClr val="000000"/>
                </a:solidFill>
              </a:rPr>
              <a:t>发送</a:t>
            </a:r>
            <a:r>
              <a:rPr lang="en-US" altLang="zh-CN" sz="1200" dirty="0">
                <a:solidFill>
                  <a:srgbClr val="000000"/>
                </a:solidFill>
              </a:rPr>
              <a:t>3</a:t>
            </a:r>
            <a:endParaRPr lang="en-US" sz="1200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69008F6-415A-4AB3-9B28-8E9BC9311755}"/>
              </a:ext>
            </a:extLst>
          </p:cNvPr>
          <p:cNvCxnSpPr>
            <a:stCxn id="90" idx="3"/>
          </p:cNvCxnSpPr>
          <p:nvPr/>
        </p:nvCxnSpPr>
        <p:spPr>
          <a:xfrm flipV="1">
            <a:off x="3443746" y="3607900"/>
            <a:ext cx="4707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B42CA22-1081-45BC-BB91-4A86CFED2ACF}"/>
              </a:ext>
            </a:extLst>
          </p:cNvPr>
          <p:cNvSpPr txBox="1"/>
          <p:nvPr/>
        </p:nvSpPr>
        <p:spPr>
          <a:xfrm>
            <a:off x="898658" y="5517031"/>
            <a:ext cx="569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solidFill>
                  <a:srgbClr val="000000"/>
                </a:solidFill>
              </a:rPr>
              <a:t>该功能面向于想要打开</a:t>
            </a:r>
            <a:r>
              <a:rPr lang="en-US" altLang="zh-CN" sz="1000" dirty="0">
                <a:solidFill>
                  <a:srgbClr val="000000"/>
                </a:solidFill>
              </a:rPr>
              <a:t>AIMV</a:t>
            </a:r>
            <a:r>
              <a:rPr lang="zh-CN" altLang="en-US" sz="1000" dirty="0">
                <a:solidFill>
                  <a:srgbClr val="000000"/>
                </a:solidFill>
              </a:rPr>
              <a:t>软件后自动开始图像采集的客户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377D896-EEB3-43D0-B31C-00397F6176C2}"/>
              </a:ext>
            </a:extLst>
          </p:cNvPr>
          <p:cNvCxnSpPr>
            <a:cxnSpLocks/>
          </p:cNvCxnSpPr>
          <p:nvPr/>
        </p:nvCxnSpPr>
        <p:spPr>
          <a:xfrm>
            <a:off x="978397" y="5263967"/>
            <a:ext cx="26574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C489659-1B8D-4B33-803A-C44817EF99B9}"/>
              </a:ext>
            </a:extLst>
          </p:cNvPr>
          <p:cNvSpPr txBox="1"/>
          <p:nvPr/>
        </p:nvSpPr>
        <p:spPr>
          <a:xfrm>
            <a:off x="899517" y="5256934"/>
            <a:ext cx="577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打开软件时自动运行在线图像采集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D7E99C6-C572-41CB-B147-D7E7FE56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47" y="5892978"/>
            <a:ext cx="1740941" cy="94434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035BDEC-B48B-4636-A979-53A3C0A0A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230" y="6115191"/>
            <a:ext cx="422463" cy="4224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C03A0A-FC7D-45AB-B9BC-842AA34B9048}"/>
              </a:ext>
            </a:extLst>
          </p:cNvPr>
          <p:cNvSpPr/>
          <p:nvPr/>
        </p:nvSpPr>
        <p:spPr>
          <a:xfrm>
            <a:off x="1464387" y="6873338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AIMV</a:t>
            </a:r>
            <a:r>
              <a:rPr lang="zh-CN" altLang="en-US" sz="1000" dirty="0">
                <a:solidFill>
                  <a:srgbClr val="000000"/>
                </a:solidFill>
              </a:rPr>
              <a:t>软件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B50115-AA7D-41DC-89D8-A7DF7C4649E0}"/>
              </a:ext>
            </a:extLst>
          </p:cNvPr>
          <p:cNvSpPr/>
          <p:nvPr/>
        </p:nvSpPr>
        <p:spPr>
          <a:xfrm>
            <a:off x="3851845" y="6881473"/>
            <a:ext cx="26997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Setting </a:t>
            </a:r>
            <a:r>
              <a:rPr lang="zh-CN" altLang="en-US" sz="1000" dirty="0">
                <a:solidFill>
                  <a:srgbClr val="000000"/>
                </a:solidFill>
              </a:rPr>
              <a:t>栏目下的</a:t>
            </a:r>
            <a:r>
              <a:rPr lang="en-US" altLang="zh-CN" sz="1000" dirty="0">
                <a:solidFill>
                  <a:srgbClr val="000000"/>
                </a:solidFill>
              </a:rPr>
              <a:t> Advanced Setting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EB16F4-DF0A-4C58-AD45-4AC3DC7CAD7C}"/>
              </a:ext>
            </a:extLst>
          </p:cNvPr>
          <p:cNvSpPr/>
          <p:nvPr/>
        </p:nvSpPr>
        <p:spPr>
          <a:xfrm>
            <a:off x="4156136" y="6319699"/>
            <a:ext cx="631813" cy="466367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BD66E09-F539-42AA-B3AE-3ADBFD92B3E7}"/>
              </a:ext>
            </a:extLst>
          </p:cNvPr>
          <p:cNvSpPr/>
          <p:nvPr/>
        </p:nvSpPr>
        <p:spPr>
          <a:xfrm>
            <a:off x="1625829" y="8582212"/>
            <a:ext cx="4529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勾选</a:t>
            </a:r>
            <a:r>
              <a:rPr lang="en-US" altLang="zh-CN" sz="1000" dirty="0">
                <a:solidFill>
                  <a:srgbClr val="000000"/>
                </a:solidFill>
              </a:rPr>
              <a:t> “Auto Open Project when Startup”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Project Folder </a:t>
            </a:r>
            <a:r>
              <a:rPr lang="zh-CN" altLang="en-US" sz="1000" dirty="0">
                <a:solidFill>
                  <a:srgbClr val="000000"/>
                </a:solidFill>
              </a:rPr>
              <a:t>工程文件夹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Project Name </a:t>
            </a:r>
            <a:r>
              <a:rPr lang="zh-CN" altLang="en-US" sz="1000" dirty="0">
                <a:solidFill>
                  <a:srgbClr val="000000"/>
                </a:solidFill>
              </a:rPr>
              <a:t>工程名为</a:t>
            </a:r>
            <a:r>
              <a:rPr lang="en-US" altLang="zh-CN" sz="1000" dirty="0">
                <a:solidFill>
                  <a:srgbClr val="000000"/>
                </a:solidFill>
              </a:rPr>
              <a:t> “Step_1_AI_ImageCollection”, </a:t>
            </a: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09D87-6F02-42A9-A4F4-850AB603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944" y="7573887"/>
            <a:ext cx="3269022" cy="90378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550239D-21FC-4D5B-BE16-84960562CEDD}"/>
              </a:ext>
            </a:extLst>
          </p:cNvPr>
          <p:cNvSpPr/>
          <p:nvPr/>
        </p:nvSpPr>
        <p:spPr>
          <a:xfrm>
            <a:off x="2204718" y="757388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D77CE-372F-49B8-ACF8-2D0CF2DBBB0F}"/>
              </a:ext>
            </a:extLst>
          </p:cNvPr>
          <p:cNvSpPr/>
          <p:nvPr/>
        </p:nvSpPr>
        <p:spPr>
          <a:xfrm>
            <a:off x="2204718" y="798426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55560C-2500-4B9F-8A78-D86A9A368ADA}"/>
              </a:ext>
            </a:extLst>
          </p:cNvPr>
          <p:cNvSpPr/>
          <p:nvPr/>
        </p:nvSpPr>
        <p:spPr>
          <a:xfrm>
            <a:off x="2204718" y="820711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9EB11-AEED-4E53-97B3-6B34B5FC276A}"/>
              </a:ext>
            </a:extLst>
          </p:cNvPr>
          <p:cNvSpPr/>
          <p:nvPr/>
        </p:nvSpPr>
        <p:spPr>
          <a:xfrm>
            <a:off x="991843" y="4701256"/>
            <a:ext cx="2211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000">
                <a:solidFill>
                  <a:srgbClr val="000000"/>
                </a:solidFill>
              </a:rPr>
              <a:t>*</a:t>
            </a:r>
            <a:r>
              <a:rPr lang="zh-CN" altLang="en-US" sz="1000">
                <a:solidFill>
                  <a:srgbClr val="000000"/>
                </a:solidFill>
              </a:rPr>
              <a:t>有关连接问题，请参考</a:t>
            </a:r>
            <a:r>
              <a:rPr lang="en-US" altLang="zh-CN" sz="1000">
                <a:solidFill>
                  <a:srgbClr val="000000"/>
                </a:solidFill>
              </a:rPr>
              <a:t>FAQ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71AEE698-D008-40AE-8E83-42CDF6A9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106147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在线图像采集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665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EDB32-8B2B-41D5-B61B-C42CCA6D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20" y="1071389"/>
            <a:ext cx="2664294" cy="22546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A9F4B6-D211-441C-AB1C-579072BF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1" y="146304"/>
            <a:ext cx="3601604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已对齐的产品的图像分割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E97C4-7EAE-4ACD-B947-8C8766839E0A}"/>
              </a:ext>
            </a:extLst>
          </p:cNvPr>
          <p:cNvSpPr txBox="1"/>
          <p:nvPr/>
        </p:nvSpPr>
        <p:spPr>
          <a:xfrm>
            <a:off x="971525" y="9052162"/>
            <a:ext cx="58073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“Select Input Image Folder” </a:t>
            </a:r>
            <a:r>
              <a:rPr lang="zh-CN" altLang="en-US" sz="1000" dirty="0">
                <a:solidFill>
                  <a:srgbClr val="000000"/>
                </a:solidFill>
              </a:rPr>
              <a:t>选择含有已获取的图像的文件夹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“Select Output Image Folder” </a:t>
            </a:r>
            <a:r>
              <a:rPr lang="zh-CN" altLang="en-US" sz="1000" dirty="0">
                <a:solidFill>
                  <a:srgbClr val="000000"/>
                </a:solidFill>
              </a:rPr>
              <a:t>选择保存分割后图像的文件夹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“Load Template Image” </a:t>
            </a:r>
            <a:r>
              <a:rPr lang="zh-CN" altLang="en-US" sz="1000" dirty="0">
                <a:solidFill>
                  <a:srgbClr val="000000"/>
                </a:solidFill>
              </a:rPr>
              <a:t>加载</a:t>
            </a:r>
            <a:r>
              <a:rPr lang="en-US" altLang="zh-CN" sz="1000" dirty="0">
                <a:solidFill>
                  <a:srgbClr val="000000"/>
                </a:solidFill>
              </a:rPr>
              <a:t>Win 10</a:t>
            </a:r>
            <a:r>
              <a:rPr lang="zh-CN" altLang="en-US" sz="1000" dirty="0">
                <a:solidFill>
                  <a:srgbClr val="000000"/>
                </a:solidFill>
              </a:rPr>
              <a:t>图片程序分割的模板图像</a:t>
            </a:r>
            <a:endParaRPr lang="en-US" sz="10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sz="1000" dirty="0">
                <a:solidFill>
                  <a:srgbClr val="000000"/>
                </a:solidFill>
              </a:rPr>
              <a:t> “Procut Count # in FOV”</a:t>
            </a:r>
            <a:r>
              <a:rPr lang="zh-CN" altLang="en-US" sz="1000" dirty="0">
                <a:solidFill>
                  <a:srgbClr val="000000"/>
                </a:solidFill>
              </a:rPr>
              <a:t>，表示一个图像中有多少个产品</a:t>
            </a:r>
            <a:endParaRPr lang="en-US" sz="1000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“Start Segmentation” </a:t>
            </a:r>
            <a:r>
              <a:rPr lang="zh-CN" altLang="en-US" sz="1000" dirty="0">
                <a:solidFill>
                  <a:srgbClr val="000000"/>
                </a:solidFill>
              </a:rPr>
              <a:t>开始分割，分割的图像将保存在输出文件夹中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82EF3A-EDA2-443D-8507-899E69359E8C}"/>
              </a:ext>
            </a:extLst>
          </p:cNvPr>
          <p:cNvSpPr/>
          <p:nvPr/>
        </p:nvSpPr>
        <p:spPr>
          <a:xfrm>
            <a:off x="2771725" y="1444002"/>
            <a:ext cx="1224136" cy="172826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9BFC7-10EC-4B8E-B0DA-EFABB803FDC0}"/>
              </a:ext>
            </a:extLst>
          </p:cNvPr>
          <p:cNvSpPr/>
          <p:nvPr/>
        </p:nvSpPr>
        <p:spPr>
          <a:xfrm>
            <a:off x="3131765" y="1239399"/>
            <a:ext cx="504056" cy="104769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1E47-CFC5-44A1-9667-BCAD0A4DCEC9}"/>
              </a:ext>
            </a:extLst>
          </p:cNvPr>
          <p:cNvSpPr txBox="1"/>
          <p:nvPr/>
        </p:nvSpPr>
        <p:spPr>
          <a:xfrm>
            <a:off x="922864" y="3351748"/>
            <a:ext cx="590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使用</a:t>
            </a:r>
            <a:r>
              <a:rPr lang="en-US" altLang="zh-CN" sz="1000" dirty="0">
                <a:solidFill>
                  <a:srgbClr val="000000"/>
                </a:solidFill>
              </a:rPr>
              <a:t>Win10 </a:t>
            </a:r>
            <a:r>
              <a:rPr lang="zh-CN" altLang="en-US" sz="1000" dirty="0">
                <a:solidFill>
                  <a:srgbClr val="000000"/>
                </a:solidFill>
              </a:rPr>
              <a:t>照片程序分割一个产品图像为模板。如果您不熟悉</a:t>
            </a:r>
            <a:r>
              <a:rPr lang="en-US" altLang="zh-CN" sz="1000" dirty="0">
                <a:solidFill>
                  <a:srgbClr val="000000"/>
                </a:solidFill>
              </a:rPr>
              <a:t>Win 10</a:t>
            </a:r>
            <a:r>
              <a:rPr lang="zh-CN" altLang="en-US" sz="1000" dirty="0">
                <a:solidFill>
                  <a:srgbClr val="000000"/>
                </a:solidFill>
              </a:rPr>
              <a:t>照片程序，请参考</a:t>
            </a:r>
            <a:r>
              <a:rPr lang="en-US" altLang="zh-CN" sz="1000" dirty="0">
                <a:solidFill>
                  <a:srgbClr val="000000"/>
                </a:solidFill>
              </a:rPr>
              <a:t>FAQ</a:t>
            </a:r>
          </a:p>
          <a:p>
            <a:pPr marL="231775" indent="-231775"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确保图像以</a:t>
            </a:r>
            <a:r>
              <a:rPr lang="en-US" altLang="zh-CN" sz="1000" dirty="0">
                <a:solidFill>
                  <a:srgbClr val="000000"/>
                </a:solidFill>
              </a:rPr>
              <a:t>jpg</a:t>
            </a:r>
            <a:r>
              <a:rPr lang="zh-CN" altLang="en-US" sz="1000" dirty="0">
                <a:solidFill>
                  <a:srgbClr val="000000"/>
                </a:solidFill>
              </a:rPr>
              <a:t>格式保存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4" name="Picture 23" descr="A circuit board&#10;&#10;Description generated with very high confidence">
            <a:extLst>
              <a:ext uri="{FF2B5EF4-FFF2-40B4-BE49-F238E27FC236}">
                <a16:creationId xmlns:a16="http://schemas.microsoft.com/office/drawing/2014/main" id="{2B33052F-F270-4637-A234-3C606728A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29" y="1603748"/>
            <a:ext cx="1134917" cy="9054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4D7EFA-8219-4AEE-B172-917B96F2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22" y="4443934"/>
            <a:ext cx="1865067" cy="9739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4387A8-C564-4E26-B297-672F237FC6FB}"/>
              </a:ext>
            </a:extLst>
          </p:cNvPr>
          <p:cNvGrpSpPr/>
          <p:nvPr/>
        </p:nvGrpSpPr>
        <p:grpSpPr>
          <a:xfrm>
            <a:off x="971525" y="6160854"/>
            <a:ext cx="4387993" cy="2816514"/>
            <a:chOff x="736566" y="6189452"/>
            <a:chExt cx="4387993" cy="28165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19B03D-F0CC-4FEC-A1C6-7B2DF195F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566" y="6189452"/>
              <a:ext cx="4387993" cy="281651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C970015-2F25-406F-A5D8-3A3709F7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624" y="6549492"/>
              <a:ext cx="3451241" cy="230425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58FD1A5-6311-4C8D-B45E-E16C81A5D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957" y="6104656"/>
            <a:ext cx="1219200" cy="2867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EAFE4C-B381-4065-AB75-1E7B2CFB90F8}"/>
              </a:ext>
            </a:extLst>
          </p:cNvPr>
          <p:cNvSpPr txBox="1"/>
          <p:nvPr/>
        </p:nvSpPr>
        <p:spPr>
          <a:xfrm>
            <a:off x="4705924" y="2521912"/>
            <a:ext cx="1334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00000"/>
                </a:solidFill>
              </a:rPr>
              <a:t>Template.jpg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2BB574F-E659-46B7-A9AB-D51EF699585B}"/>
              </a:ext>
            </a:extLst>
          </p:cNvPr>
          <p:cNvSpPr/>
          <p:nvPr/>
        </p:nvSpPr>
        <p:spPr>
          <a:xfrm>
            <a:off x="4153264" y="1913653"/>
            <a:ext cx="306304" cy="21544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4957C-59DA-4C60-A33B-586A535E5782}"/>
              </a:ext>
            </a:extLst>
          </p:cNvPr>
          <p:cNvSpPr txBox="1"/>
          <p:nvPr/>
        </p:nvSpPr>
        <p:spPr>
          <a:xfrm>
            <a:off x="899517" y="790465"/>
            <a:ext cx="55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生成图像模板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E6D1E3-E079-4D8C-A6FC-691B2473BB95}"/>
              </a:ext>
            </a:extLst>
          </p:cNvPr>
          <p:cNvSpPr txBox="1"/>
          <p:nvPr/>
        </p:nvSpPr>
        <p:spPr>
          <a:xfrm>
            <a:off x="3382367" y="4425849"/>
            <a:ext cx="34218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AIMV </a:t>
            </a:r>
            <a:r>
              <a:rPr lang="zh-CN" altLang="en-US" sz="1000" dirty="0">
                <a:solidFill>
                  <a:srgbClr val="000000"/>
                </a:solidFill>
              </a:rPr>
              <a:t>软件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“Open Project” 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“Step_2_AIC_ImageSegmentationNoRotation” </a:t>
            </a:r>
            <a:r>
              <a:rPr lang="zh-CN" altLang="en-US" sz="1000" dirty="0">
                <a:solidFill>
                  <a:srgbClr val="000000"/>
                </a:solidFill>
              </a:rPr>
              <a:t>工程，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并保证 </a:t>
            </a:r>
            <a:r>
              <a:rPr lang="en-US" altLang="zh-CN" sz="1000" dirty="0">
                <a:solidFill>
                  <a:srgbClr val="000000"/>
                </a:solidFill>
              </a:rPr>
              <a:t>“Go to Run Mode”</a:t>
            </a:r>
            <a:r>
              <a:rPr lang="zh-CN" altLang="en-US" sz="1000" dirty="0">
                <a:solidFill>
                  <a:srgbClr val="000000"/>
                </a:solidFill>
              </a:rPr>
              <a:t>已勾选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1E1C5-0050-478A-8053-0C4BB193DC21}"/>
              </a:ext>
            </a:extLst>
          </p:cNvPr>
          <p:cNvSpPr/>
          <p:nvPr/>
        </p:nvSpPr>
        <p:spPr>
          <a:xfrm>
            <a:off x="1482722" y="5247125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A65D9-3CDC-4B87-AC5B-74CA5B5648D2}"/>
              </a:ext>
            </a:extLst>
          </p:cNvPr>
          <p:cNvSpPr txBox="1"/>
          <p:nvPr/>
        </p:nvSpPr>
        <p:spPr>
          <a:xfrm>
            <a:off x="899517" y="4071983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打开图像分割工程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99858F-E923-4898-81A1-7C0AA6B84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563" y="4446462"/>
            <a:ext cx="422463" cy="4224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5311A8-0A6F-42EB-ABF5-40BABDAB0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39" y="4944230"/>
            <a:ext cx="447887" cy="46125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EA3368-79AA-4F38-A18E-DEFF886E29AC}"/>
              </a:ext>
            </a:extLst>
          </p:cNvPr>
          <p:cNvCxnSpPr>
            <a:cxnSpLocks/>
          </p:cNvCxnSpPr>
          <p:nvPr/>
        </p:nvCxnSpPr>
        <p:spPr>
          <a:xfrm>
            <a:off x="971525" y="4097725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61E6CBA-1E65-4026-9A8D-042F93C9416C}"/>
              </a:ext>
            </a:extLst>
          </p:cNvPr>
          <p:cNvSpPr txBox="1"/>
          <p:nvPr/>
        </p:nvSpPr>
        <p:spPr>
          <a:xfrm>
            <a:off x="899517" y="584996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开始分割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2EE313-FA92-429A-AF8F-A513A8A177B1}"/>
              </a:ext>
            </a:extLst>
          </p:cNvPr>
          <p:cNvCxnSpPr>
            <a:cxnSpLocks/>
          </p:cNvCxnSpPr>
          <p:nvPr/>
        </p:nvCxnSpPr>
        <p:spPr>
          <a:xfrm>
            <a:off x="971525" y="5875704"/>
            <a:ext cx="72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39AB4F6-F949-44E7-A2EC-718F61F2581B}"/>
              </a:ext>
            </a:extLst>
          </p:cNvPr>
          <p:cNvSpPr/>
          <p:nvPr/>
        </p:nvSpPr>
        <p:spPr>
          <a:xfrm>
            <a:off x="4429115" y="6656821"/>
            <a:ext cx="126513" cy="126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0B49CE-61B8-427D-A6ED-B7EBF7D5717B}"/>
              </a:ext>
            </a:extLst>
          </p:cNvPr>
          <p:cNvSpPr/>
          <p:nvPr/>
        </p:nvSpPr>
        <p:spPr>
          <a:xfrm>
            <a:off x="4429114" y="6792748"/>
            <a:ext cx="126513" cy="126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722392-1E06-48D9-8BB5-6ED4DA3F5307}"/>
              </a:ext>
            </a:extLst>
          </p:cNvPr>
          <p:cNvSpPr/>
          <p:nvPr/>
        </p:nvSpPr>
        <p:spPr>
          <a:xfrm>
            <a:off x="4429114" y="7117147"/>
            <a:ext cx="126513" cy="126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78A4351-A2BA-424F-8B25-F525E0E2E214}"/>
              </a:ext>
            </a:extLst>
          </p:cNvPr>
          <p:cNvSpPr/>
          <p:nvPr/>
        </p:nvSpPr>
        <p:spPr>
          <a:xfrm>
            <a:off x="4433940" y="7380755"/>
            <a:ext cx="126513" cy="126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BE4E866-242A-463A-862D-DD3EFFBD5BBB}"/>
              </a:ext>
            </a:extLst>
          </p:cNvPr>
          <p:cNvSpPr/>
          <p:nvPr/>
        </p:nvSpPr>
        <p:spPr>
          <a:xfrm>
            <a:off x="4436038" y="7564684"/>
            <a:ext cx="126513" cy="126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F90E658-52B3-4A97-ACBF-1041EB4EA404}"/>
              </a:ext>
            </a:extLst>
          </p:cNvPr>
          <p:cNvSpPr/>
          <p:nvPr/>
        </p:nvSpPr>
        <p:spPr>
          <a:xfrm>
            <a:off x="888375" y="467926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123AF3-703C-4635-BDE0-F8DB7C456BB3}"/>
              </a:ext>
            </a:extLst>
          </p:cNvPr>
          <p:cNvSpPr/>
          <p:nvPr/>
        </p:nvSpPr>
        <p:spPr>
          <a:xfrm>
            <a:off x="876682" y="520875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9D2B286-4878-4EA3-9436-A851067D1564}"/>
              </a:ext>
            </a:extLst>
          </p:cNvPr>
          <p:cNvSpPr/>
          <p:nvPr/>
        </p:nvSpPr>
        <p:spPr>
          <a:xfrm>
            <a:off x="3156570" y="445455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7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53B3287-0F67-4D3F-AEDB-2AFFD28B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0" y="1717022"/>
            <a:ext cx="1847083" cy="9645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562238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有旋转的产品的图像分割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B7A12-05CF-4383-862F-82DDF4938887}"/>
              </a:ext>
            </a:extLst>
          </p:cNvPr>
          <p:cNvSpPr txBox="1"/>
          <p:nvPr/>
        </p:nvSpPr>
        <p:spPr>
          <a:xfrm>
            <a:off x="2833356" y="3671866"/>
            <a:ext cx="378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“Open Side Panel” </a:t>
            </a:r>
            <a:r>
              <a:rPr lang="zh-CN" altLang="en-US" sz="1000" dirty="0">
                <a:solidFill>
                  <a:srgbClr val="000000"/>
                </a:solidFill>
              </a:rPr>
              <a:t>打开侧面控制面板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buFont typeface="+mj-lt"/>
              <a:buAutoNum type="arabicPeriod" startAt="2"/>
            </a:pP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587B6-EDA3-43D7-AB4A-D4DCB90D4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98" y="3474451"/>
            <a:ext cx="382905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B32AA-27E5-4596-9DF6-89C7B160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41" y="5012051"/>
            <a:ext cx="1655793" cy="104658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2B86DED-3896-41F5-9D48-6A7748A058BA}"/>
              </a:ext>
            </a:extLst>
          </p:cNvPr>
          <p:cNvSpPr txBox="1"/>
          <p:nvPr/>
        </p:nvSpPr>
        <p:spPr>
          <a:xfrm>
            <a:off x="1054306" y="9257018"/>
            <a:ext cx="533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搜索矩形用于确定产品所处的整个区域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114300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训练矩形用于确定用来定位产品的特征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114300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偏移矩形用于确定产品的输出区域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AE2911-3284-4E06-A4EF-731C89BC5915}"/>
              </a:ext>
            </a:extLst>
          </p:cNvPr>
          <p:cNvGrpSpPr/>
          <p:nvPr/>
        </p:nvGrpSpPr>
        <p:grpSpPr>
          <a:xfrm>
            <a:off x="1054306" y="6863241"/>
            <a:ext cx="2689082" cy="1795206"/>
            <a:chOff x="1597545" y="6940215"/>
            <a:chExt cx="1991053" cy="132920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8F6DE39-350F-4BE6-BCCB-121459E1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7545" y="6947199"/>
              <a:ext cx="1991053" cy="132222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0DA3E1-1A4C-43C7-8793-2CCD781D77E3}"/>
                </a:ext>
              </a:extLst>
            </p:cNvPr>
            <p:cNvSpPr/>
            <p:nvPr/>
          </p:nvSpPr>
          <p:spPr>
            <a:xfrm rot="20574784">
              <a:off x="2996978" y="7146663"/>
              <a:ext cx="342558" cy="17819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79AADBD-5A15-416A-9E88-FCD7425D29DD}"/>
                </a:ext>
              </a:extLst>
            </p:cNvPr>
            <p:cNvSpPr/>
            <p:nvPr/>
          </p:nvSpPr>
          <p:spPr>
            <a:xfrm rot="20700803">
              <a:off x="2863371" y="7063038"/>
              <a:ext cx="612082" cy="512780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8CEDB3-E0DC-4D76-88B5-2E7A28F0C0AC}"/>
                </a:ext>
              </a:extLst>
            </p:cNvPr>
            <p:cNvSpPr/>
            <p:nvPr/>
          </p:nvSpPr>
          <p:spPr>
            <a:xfrm>
              <a:off x="1597545" y="6940215"/>
              <a:ext cx="1991053" cy="132920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DB0D359E-EE9B-4825-8EFC-6E6270CCDF8C}"/>
              </a:ext>
            </a:extLst>
          </p:cNvPr>
          <p:cNvSpPr/>
          <p:nvPr/>
        </p:nvSpPr>
        <p:spPr>
          <a:xfrm>
            <a:off x="1115541" y="8777194"/>
            <a:ext cx="209653" cy="152400"/>
          </a:xfrm>
          <a:prstGeom prst="rect">
            <a:avLst/>
          </a:prstGeom>
          <a:solidFill>
            <a:schemeClr val="tx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3F473F-EAED-4C4C-8746-52CA81FBEA75}"/>
              </a:ext>
            </a:extLst>
          </p:cNvPr>
          <p:cNvSpPr/>
          <p:nvPr/>
        </p:nvSpPr>
        <p:spPr>
          <a:xfrm>
            <a:off x="3038888" y="8783512"/>
            <a:ext cx="209653" cy="152400"/>
          </a:xfrm>
          <a:prstGeom prst="rect">
            <a:avLst/>
          </a:prstGeom>
          <a:solidFill>
            <a:srgbClr val="3DB7E4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E074656-08EC-4B12-970E-F08E9B999DEF}"/>
              </a:ext>
            </a:extLst>
          </p:cNvPr>
          <p:cNvSpPr/>
          <p:nvPr/>
        </p:nvSpPr>
        <p:spPr>
          <a:xfrm>
            <a:off x="2157360" y="8777194"/>
            <a:ext cx="209653" cy="152400"/>
          </a:xfrm>
          <a:prstGeom prst="rect">
            <a:avLst/>
          </a:prstGeom>
          <a:solidFill>
            <a:srgbClr val="F5BD04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F03975-C17A-4360-AC3A-24A6D9AEA5DB}"/>
              </a:ext>
            </a:extLst>
          </p:cNvPr>
          <p:cNvSpPr/>
          <p:nvPr/>
        </p:nvSpPr>
        <p:spPr>
          <a:xfrm>
            <a:off x="1259704" y="873028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搜索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67DB54-9D86-485D-830C-D29816D2BA58}"/>
              </a:ext>
            </a:extLst>
          </p:cNvPr>
          <p:cNvSpPr/>
          <p:nvPr/>
        </p:nvSpPr>
        <p:spPr>
          <a:xfrm>
            <a:off x="2295313" y="873028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训练</a:t>
            </a:r>
            <a:endParaRPr lang="en-US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D8A492-EF91-471B-A71E-51B9100B3B32}"/>
              </a:ext>
            </a:extLst>
          </p:cNvPr>
          <p:cNvSpPr/>
          <p:nvPr/>
        </p:nvSpPr>
        <p:spPr>
          <a:xfrm>
            <a:off x="3183326" y="8730282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偏移</a:t>
            </a:r>
            <a:endParaRPr lang="en-US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D3CA51-BD75-46EC-84CD-47711AA8C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748" y="6841739"/>
            <a:ext cx="1975514" cy="2045239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AFC79B4-CE82-414D-AE96-AAF6B8B36657}"/>
              </a:ext>
            </a:extLst>
          </p:cNvPr>
          <p:cNvCxnSpPr>
            <a:cxnSpLocks/>
          </p:cNvCxnSpPr>
          <p:nvPr/>
        </p:nvCxnSpPr>
        <p:spPr>
          <a:xfrm>
            <a:off x="978396" y="6475291"/>
            <a:ext cx="2513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5DEE71C-ECA8-4AF2-8677-A8862FF99C4F}"/>
              </a:ext>
            </a:extLst>
          </p:cNvPr>
          <p:cNvSpPr txBox="1"/>
          <p:nvPr/>
        </p:nvSpPr>
        <p:spPr>
          <a:xfrm>
            <a:off x="899516" y="6479610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训练矩形、搜索矩形和偏移矩形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8DDC2C-4562-46D5-9539-7CD0CFC5B610}"/>
              </a:ext>
            </a:extLst>
          </p:cNvPr>
          <p:cNvSpPr/>
          <p:nvPr/>
        </p:nvSpPr>
        <p:spPr>
          <a:xfrm>
            <a:off x="3909350" y="7577542"/>
            <a:ext cx="321931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F9107F-43FB-438B-8802-227B76BE3E5A}"/>
              </a:ext>
            </a:extLst>
          </p:cNvPr>
          <p:cNvSpPr txBox="1"/>
          <p:nvPr/>
        </p:nvSpPr>
        <p:spPr>
          <a:xfrm>
            <a:off x="2822248" y="1223018"/>
            <a:ext cx="39819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打开</a:t>
            </a:r>
            <a:r>
              <a:rPr lang="en-US" altLang="zh-CN" sz="900" dirty="0">
                <a:solidFill>
                  <a:srgbClr val="000000"/>
                </a:solidFill>
              </a:rPr>
              <a:t> AIMV </a:t>
            </a:r>
            <a:r>
              <a:rPr lang="zh-CN" altLang="en-US" sz="900" dirty="0">
                <a:solidFill>
                  <a:srgbClr val="000000"/>
                </a:solidFill>
              </a:rPr>
              <a:t>软件</a:t>
            </a:r>
            <a:endParaRPr lang="en-US" altLang="zh-CN" sz="9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点击</a:t>
            </a:r>
            <a:r>
              <a:rPr lang="en-US" altLang="zh-CN" sz="900" dirty="0">
                <a:solidFill>
                  <a:srgbClr val="000000"/>
                </a:solidFill>
              </a:rPr>
              <a:t> “Open Project” </a:t>
            </a: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打开工程 </a:t>
            </a:r>
            <a:r>
              <a:rPr lang="en-US" altLang="zh-CN" sz="900" dirty="0">
                <a:solidFill>
                  <a:srgbClr val="000000"/>
                </a:solidFill>
              </a:rPr>
              <a:t>“Step_2_AI</a:t>
            </a:r>
            <a:r>
              <a:rPr lang="en-US" altLang="zh-CN" sz="900" dirty="0"/>
              <a:t>X</a:t>
            </a:r>
            <a:r>
              <a:rPr lang="en-US" altLang="zh-CN" sz="900" dirty="0">
                <a:solidFill>
                  <a:srgbClr val="000000"/>
                </a:solidFill>
              </a:rPr>
              <a:t>_ImageSegmentationRotation”</a:t>
            </a:r>
            <a:r>
              <a:rPr lang="zh-CN" altLang="en-US" sz="900" dirty="0">
                <a:solidFill>
                  <a:srgbClr val="000000"/>
                </a:solidFill>
              </a:rPr>
              <a:t>，并确保 </a:t>
            </a:r>
            <a:r>
              <a:rPr lang="en-US" altLang="zh-CN" sz="900" dirty="0">
                <a:solidFill>
                  <a:srgbClr val="000000"/>
                </a:solidFill>
              </a:rPr>
              <a:t>“Go to Run Mode” </a:t>
            </a:r>
            <a:r>
              <a:rPr lang="zh-CN" altLang="en-US" sz="900" dirty="0">
                <a:solidFill>
                  <a:srgbClr val="000000"/>
                </a:solidFill>
              </a:rPr>
              <a:t>未被勾选</a:t>
            </a:r>
            <a:endParaRPr lang="en-US" altLang="zh-CN" sz="900" dirty="0">
              <a:solidFill>
                <a:srgbClr val="000000"/>
              </a:solidFill>
            </a:endParaRPr>
          </a:p>
          <a:p>
            <a:pPr marL="285750" lvl="1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Step_2_AI</a:t>
            </a:r>
            <a:r>
              <a:rPr lang="en-US" altLang="zh-CN" sz="800" dirty="0"/>
              <a:t>C</a:t>
            </a:r>
            <a:r>
              <a:rPr lang="en-US" altLang="zh-CN" sz="800" dirty="0">
                <a:solidFill>
                  <a:srgbClr val="000000"/>
                </a:solidFill>
              </a:rPr>
              <a:t>_ImageSegmentationRotation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任何旋转下的分类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285750" lvl="1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Step_2_AI</a:t>
            </a:r>
            <a:r>
              <a:rPr lang="en-US" altLang="zh-CN" sz="800" dirty="0"/>
              <a:t>D</a:t>
            </a:r>
            <a:r>
              <a:rPr lang="en-US" altLang="zh-CN" sz="800" dirty="0">
                <a:solidFill>
                  <a:srgbClr val="000000"/>
                </a:solidFill>
              </a:rPr>
              <a:t>_ImageSegmentationRotation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缺陷检测</a:t>
            </a:r>
            <a:r>
              <a:rPr lang="en-US" altLang="zh-CN" sz="800" dirty="0">
                <a:solidFill>
                  <a:srgbClr val="000000"/>
                </a:solidFill>
              </a:rPr>
              <a:t>”  </a:t>
            </a:r>
            <a:endParaRPr lang="en-US" sz="800" dirty="0">
              <a:solidFill>
                <a:srgbClr val="000000"/>
              </a:solidFill>
            </a:endParaRPr>
          </a:p>
          <a:p>
            <a:pPr marL="285750" lvl="1" indent="-1143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Step_2_AI</a:t>
            </a:r>
            <a:r>
              <a:rPr lang="en-US" altLang="zh-CN" sz="800" dirty="0"/>
              <a:t>A</a:t>
            </a:r>
            <a:r>
              <a:rPr lang="en-US" altLang="zh-CN" sz="800" dirty="0">
                <a:solidFill>
                  <a:srgbClr val="000000"/>
                </a:solidFill>
              </a:rPr>
              <a:t>_ImageSegmentationRotation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异常检测</a:t>
            </a:r>
            <a:r>
              <a:rPr lang="en-US" altLang="zh-CN" sz="800" dirty="0">
                <a:solidFill>
                  <a:srgbClr val="000000"/>
                </a:solidFill>
              </a:rPr>
              <a:t>”  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2291FC-7A89-4D2E-82DB-91C88E54976F}"/>
              </a:ext>
            </a:extLst>
          </p:cNvPr>
          <p:cNvSpPr/>
          <p:nvPr/>
        </p:nvSpPr>
        <p:spPr>
          <a:xfrm>
            <a:off x="1018189" y="2503275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249C9-3F96-450C-84DF-62274ABDD29E}"/>
              </a:ext>
            </a:extLst>
          </p:cNvPr>
          <p:cNvSpPr txBox="1"/>
          <p:nvPr/>
        </p:nvSpPr>
        <p:spPr>
          <a:xfrm>
            <a:off x="899517" y="8094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打开图像分割工程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D986B2-DE03-4403-88C9-AC9A71070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10" y="1224868"/>
            <a:ext cx="422463" cy="422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38582A-7C92-4A5F-BAF1-282424006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83" y="1225144"/>
            <a:ext cx="447887" cy="4612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0AA994-7887-4F3D-B010-5FEF94AA213E}"/>
              </a:ext>
            </a:extLst>
          </p:cNvPr>
          <p:cNvSpPr txBox="1"/>
          <p:nvPr/>
        </p:nvSpPr>
        <p:spPr>
          <a:xfrm>
            <a:off x="899516" y="3078347"/>
            <a:ext cx="513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选择输入图像文件夹和输出图像文件夹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4C4109-CA81-4193-A095-F09E83896E77}"/>
              </a:ext>
            </a:extLst>
          </p:cNvPr>
          <p:cNvCxnSpPr>
            <a:cxnSpLocks/>
          </p:cNvCxnSpPr>
          <p:nvPr/>
        </p:nvCxnSpPr>
        <p:spPr>
          <a:xfrm>
            <a:off x="978397" y="3078347"/>
            <a:ext cx="30174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F61216D-2E90-4934-93E9-2F0CA1003241}"/>
              </a:ext>
            </a:extLst>
          </p:cNvPr>
          <p:cNvSpPr txBox="1"/>
          <p:nvPr/>
        </p:nvSpPr>
        <p:spPr>
          <a:xfrm>
            <a:off x="2822248" y="4976045"/>
            <a:ext cx="37888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“Select Input Image Folder”</a:t>
            </a:r>
            <a:r>
              <a:rPr lang="zh-CN" altLang="en-US" sz="1000" dirty="0">
                <a:solidFill>
                  <a:srgbClr val="000000"/>
                </a:solidFill>
              </a:rPr>
              <a:t>选择含有已获取的图像的文件夹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“Select Output Image Folder”</a:t>
            </a:r>
            <a:r>
              <a:rPr lang="zh-CN" altLang="en-US" sz="1000" dirty="0">
                <a:solidFill>
                  <a:srgbClr val="000000"/>
                </a:solidFill>
              </a:rPr>
              <a:t>选择保存分割后图像的文件夹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C341B-DC99-459D-A18E-29495E6223CB}"/>
              </a:ext>
            </a:extLst>
          </p:cNvPr>
          <p:cNvSpPr txBox="1"/>
          <p:nvPr/>
        </p:nvSpPr>
        <p:spPr>
          <a:xfrm rot="16200000">
            <a:off x="1400774" y="3976232"/>
            <a:ext cx="151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OPEN Side Panel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09CE08-4523-45F6-B52A-0C4A1AB703B5}"/>
              </a:ext>
            </a:extLst>
          </p:cNvPr>
          <p:cNvSpPr/>
          <p:nvPr/>
        </p:nvSpPr>
        <p:spPr>
          <a:xfrm>
            <a:off x="910172" y="147632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1D1374-006E-4DB5-B879-6C1256F2384A}"/>
              </a:ext>
            </a:extLst>
          </p:cNvPr>
          <p:cNvSpPr/>
          <p:nvPr/>
        </p:nvSpPr>
        <p:spPr>
          <a:xfrm>
            <a:off x="1529902" y="148453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14E2A9-CF38-45CE-A581-2D344D7CFAEA}"/>
              </a:ext>
            </a:extLst>
          </p:cNvPr>
          <p:cNvSpPr/>
          <p:nvPr/>
        </p:nvSpPr>
        <p:spPr>
          <a:xfrm>
            <a:off x="2651119" y="172723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4032CD-37A3-486C-BBA0-6365DD8731A1}"/>
              </a:ext>
            </a:extLst>
          </p:cNvPr>
          <p:cNvSpPr/>
          <p:nvPr/>
        </p:nvSpPr>
        <p:spPr>
          <a:xfrm>
            <a:off x="978396" y="525418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0C67E8-5195-4F85-9756-187FC0D98AC3}"/>
              </a:ext>
            </a:extLst>
          </p:cNvPr>
          <p:cNvSpPr/>
          <p:nvPr/>
        </p:nvSpPr>
        <p:spPr>
          <a:xfrm>
            <a:off x="978396" y="554450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514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3E24E99B-125E-44E0-916E-C35974F6AB13}"/>
              </a:ext>
            </a:extLst>
          </p:cNvPr>
          <p:cNvSpPr txBox="1"/>
          <p:nvPr/>
        </p:nvSpPr>
        <p:spPr>
          <a:xfrm>
            <a:off x="3185509" y="8919011"/>
            <a:ext cx="3644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设置“</a:t>
            </a:r>
            <a:r>
              <a:rPr lang="en-US" altLang="zh-CN" sz="1000" dirty="0">
                <a:solidFill>
                  <a:srgbClr val="000000"/>
                </a:solidFill>
              </a:rPr>
              <a:t>Number”</a:t>
            </a:r>
            <a:r>
              <a:rPr lang="zh-CN" altLang="en-US" sz="1000" dirty="0">
                <a:solidFill>
                  <a:srgbClr val="000000"/>
                </a:solidFill>
              </a:rPr>
              <a:t>指定要搜索的产品数量，</a:t>
            </a:r>
            <a:r>
              <a:rPr lang="en-US" altLang="zh-CN" sz="1000" dirty="0">
                <a:solidFill>
                  <a:srgbClr val="000000"/>
                </a:solidFill>
              </a:rPr>
              <a:t>-1</a:t>
            </a:r>
            <a:r>
              <a:rPr lang="zh-CN" altLang="en-US" sz="1000" dirty="0">
                <a:solidFill>
                  <a:srgbClr val="000000"/>
                </a:solidFill>
              </a:rPr>
              <a:t>表示查找所有可能的产品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设置“</a:t>
            </a:r>
            <a:r>
              <a:rPr lang="en-US" altLang="zh-CN" sz="1000" dirty="0">
                <a:solidFill>
                  <a:srgbClr val="000000"/>
                </a:solidFill>
              </a:rPr>
              <a:t>Score</a:t>
            </a:r>
            <a:r>
              <a:rPr lang="zh-CN" altLang="en-US" sz="1000" dirty="0">
                <a:solidFill>
                  <a:srgbClr val="000000"/>
                </a:solidFill>
              </a:rPr>
              <a:t>”来控制找到的产品和训练模板之间的相似性。</a:t>
            </a:r>
            <a:r>
              <a:rPr lang="en-US" altLang="zh-CN" sz="1000" dirty="0">
                <a:solidFill>
                  <a:srgbClr val="000000"/>
                </a:solidFill>
              </a:rPr>
              <a:t>0.75</a:t>
            </a:r>
            <a:r>
              <a:rPr lang="zh-CN" altLang="en-US" sz="1000" dirty="0">
                <a:solidFill>
                  <a:srgbClr val="000000"/>
                </a:solidFill>
              </a:rPr>
              <a:t>意味着一个找到的产品至少需要</a:t>
            </a:r>
            <a:r>
              <a:rPr lang="en-US" altLang="zh-CN" sz="1000" dirty="0">
                <a:solidFill>
                  <a:srgbClr val="000000"/>
                </a:solidFill>
              </a:rPr>
              <a:t>75%</a:t>
            </a:r>
            <a:r>
              <a:rPr lang="zh-CN" altLang="en-US" sz="1000" dirty="0">
                <a:solidFill>
                  <a:srgbClr val="000000"/>
                </a:solidFill>
              </a:rPr>
              <a:t>的相似性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设置“</a:t>
            </a:r>
            <a:r>
              <a:rPr lang="en-US" altLang="zh-CN" sz="1000" dirty="0">
                <a:solidFill>
                  <a:srgbClr val="000000"/>
                </a:solidFill>
              </a:rPr>
              <a:t>Completeness</a:t>
            </a:r>
            <a:r>
              <a:rPr lang="zh-CN" altLang="en-US" sz="1000" dirty="0">
                <a:solidFill>
                  <a:srgbClr val="000000"/>
                </a:solidFill>
              </a:rPr>
              <a:t>”以控制找到的产品的完整性。</a:t>
            </a:r>
            <a:r>
              <a:rPr lang="en-US" altLang="zh-CN" sz="1000" dirty="0">
                <a:solidFill>
                  <a:srgbClr val="000000"/>
                </a:solidFill>
              </a:rPr>
              <a:t>0.90</a:t>
            </a:r>
            <a:r>
              <a:rPr lang="zh-CN" altLang="en-US" sz="1000" dirty="0">
                <a:solidFill>
                  <a:srgbClr val="000000"/>
                </a:solidFill>
              </a:rPr>
              <a:t>意味着至少</a:t>
            </a:r>
            <a:r>
              <a:rPr lang="en-US" altLang="zh-CN" sz="1000" dirty="0">
                <a:solidFill>
                  <a:srgbClr val="000000"/>
                </a:solidFill>
              </a:rPr>
              <a:t>90%</a:t>
            </a:r>
            <a:r>
              <a:rPr lang="zh-CN" altLang="en-US" sz="1000" dirty="0">
                <a:solidFill>
                  <a:srgbClr val="000000"/>
                </a:solidFill>
              </a:rPr>
              <a:t>的完整性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0FE56B-9ADD-436D-8C33-A63DE38EF458}"/>
              </a:ext>
            </a:extLst>
          </p:cNvPr>
          <p:cNvSpPr txBox="1"/>
          <p:nvPr/>
        </p:nvSpPr>
        <p:spPr>
          <a:xfrm>
            <a:off x="1125258" y="7394068"/>
            <a:ext cx="145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点击节点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852AA8-DBEF-4561-ABA2-AECDCFAE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90" y="7387818"/>
            <a:ext cx="269648" cy="26515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26391C8-3B1D-41AD-85EB-2E24CE883AB5}"/>
              </a:ext>
            </a:extLst>
          </p:cNvPr>
          <p:cNvSpPr txBox="1"/>
          <p:nvPr/>
        </p:nvSpPr>
        <p:spPr>
          <a:xfrm>
            <a:off x="899518" y="5542185"/>
            <a:ext cx="318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确定搜索矩形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F22E72-FE2A-4F88-860A-F08350D8D063}"/>
              </a:ext>
            </a:extLst>
          </p:cNvPr>
          <p:cNvSpPr txBox="1"/>
          <p:nvPr/>
        </p:nvSpPr>
        <p:spPr>
          <a:xfrm>
            <a:off x="4102617" y="7398387"/>
            <a:ext cx="1926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>
                <a:solidFill>
                  <a:srgbClr val="000000"/>
                </a:solidFill>
              </a:rPr>
              <a:t>切换至</a:t>
            </a:r>
            <a:r>
              <a:rPr lang="en-US" altLang="zh-CN" sz="1000">
                <a:solidFill>
                  <a:srgbClr val="000000"/>
                </a:solidFill>
              </a:rPr>
              <a:t>  “</a:t>
            </a:r>
            <a:r>
              <a:rPr lang="en-US" altLang="zh-CN" sz="1000" dirty="0">
                <a:solidFill>
                  <a:srgbClr val="000000"/>
                </a:solidFill>
              </a:rPr>
              <a:t>Search</a:t>
            </a:r>
            <a:r>
              <a:rPr lang="en-US" altLang="zh-CN" sz="1000">
                <a:solidFill>
                  <a:srgbClr val="000000"/>
                </a:solidFill>
              </a:rPr>
              <a:t>”  </a:t>
            </a:r>
            <a:r>
              <a:rPr lang="zh-CN" altLang="en-US" sz="1000">
                <a:solidFill>
                  <a:srgbClr val="000000"/>
                </a:solidFill>
              </a:rPr>
              <a:t>项</a:t>
            </a:r>
            <a:r>
              <a:rPr lang="zh-CN" altLang="en-US" sz="1000" dirty="0">
                <a:solidFill>
                  <a:srgbClr val="000000"/>
                </a:solidFill>
              </a:rPr>
              <a:t>目栏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D8030D-DAC0-4569-B161-962A5DEFA2BF}"/>
              </a:ext>
            </a:extLst>
          </p:cNvPr>
          <p:cNvSpPr txBox="1"/>
          <p:nvPr/>
        </p:nvSpPr>
        <p:spPr>
          <a:xfrm>
            <a:off x="931515" y="9133809"/>
            <a:ext cx="21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拖动矩形以覆盖要搜索产品的区域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F8859-DAE9-4796-8774-5EA831CF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133" y="6210002"/>
            <a:ext cx="2231028" cy="816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FF3E5-13FE-4074-B311-64C8AC848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54" y="7703534"/>
            <a:ext cx="1612668" cy="1211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95B8D-EEBA-4DB6-9249-585FD1B20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50" y="7708962"/>
            <a:ext cx="2213984" cy="124938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193420E-4051-43DC-9E65-18B79C40E2A7}"/>
              </a:ext>
            </a:extLst>
          </p:cNvPr>
          <p:cNvSpPr txBox="1"/>
          <p:nvPr/>
        </p:nvSpPr>
        <p:spPr>
          <a:xfrm>
            <a:off x="3118091" y="4094475"/>
            <a:ext cx="3532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设置“</a:t>
            </a:r>
            <a:r>
              <a:rPr lang="en-US" altLang="zh-CN" sz="1000" dirty="0">
                <a:solidFill>
                  <a:srgbClr val="000000"/>
                </a:solidFill>
              </a:rPr>
              <a:t>Angle Range</a:t>
            </a:r>
            <a:r>
              <a:rPr lang="zh-CN" altLang="en-US" sz="1000" dirty="0">
                <a:solidFill>
                  <a:srgbClr val="000000"/>
                </a:solidFill>
              </a:rPr>
              <a:t>”以指定产品的旋转角度。</a:t>
            </a:r>
            <a:r>
              <a:rPr lang="en-US" altLang="zh-CN" sz="1000" dirty="0">
                <a:solidFill>
                  <a:srgbClr val="000000"/>
                </a:solidFill>
              </a:rPr>
              <a:t>180</a:t>
            </a:r>
            <a:r>
              <a:rPr lang="zh-CN" altLang="en-US" sz="1000" dirty="0">
                <a:solidFill>
                  <a:srgbClr val="000000"/>
                </a:solidFill>
              </a:rPr>
              <a:t>表示范围在</a:t>
            </a:r>
            <a:r>
              <a:rPr lang="en-US" altLang="zh-CN" sz="1000" dirty="0">
                <a:solidFill>
                  <a:srgbClr val="000000"/>
                </a:solidFill>
              </a:rPr>
              <a:t>-180</a:t>
            </a:r>
            <a:r>
              <a:rPr lang="zh-CN" altLang="en-US" sz="1000" dirty="0">
                <a:solidFill>
                  <a:srgbClr val="000000"/>
                </a:solidFill>
              </a:rPr>
              <a:t>度到</a:t>
            </a:r>
            <a:r>
              <a:rPr lang="en-US" altLang="zh-CN" sz="1000" dirty="0">
                <a:solidFill>
                  <a:srgbClr val="000000"/>
                </a:solidFill>
              </a:rPr>
              <a:t>180</a:t>
            </a:r>
            <a:r>
              <a:rPr lang="zh-CN" altLang="en-US" sz="1000" dirty="0">
                <a:solidFill>
                  <a:srgbClr val="000000"/>
                </a:solidFill>
              </a:rPr>
              <a:t>度之间。缩小范围可以加快定位速度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设置“</a:t>
            </a:r>
            <a:r>
              <a:rPr lang="en-US" altLang="zh-CN" sz="1000" dirty="0">
                <a:solidFill>
                  <a:srgbClr val="000000"/>
                </a:solidFill>
              </a:rPr>
              <a:t>Contrast</a:t>
            </a:r>
            <a:r>
              <a:rPr lang="zh-CN" altLang="en-US" sz="1000" dirty="0">
                <a:solidFill>
                  <a:srgbClr val="000000"/>
                </a:solidFill>
              </a:rPr>
              <a:t>”以定义矩形内的边缘对比度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          </a:t>
            </a:r>
            <a:r>
              <a:rPr lang="zh-CN" altLang="en-US" sz="1000" dirty="0">
                <a:solidFill>
                  <a:srgbClr val="000000"/>
                </a:solidFill>
              </a:rPr>
              <a:t>训练一个定位模板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E8D334-2102-430C-B0B5-03B2B7D8FCFF}"/>
              </a:ext>
            </a:extLst>
          </p:cNvPr>
          <p:cNvSpPr txBox="1"/>
          <p:nvPr/>
        </p:nvSpPr>
        <p:spPr>
          <a:xfrm>
            <a:off x="1169515" y="2626604"/>
            <a:ext cx="145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点击节点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6CA083A-775E-4127-AEC0-B032BD08A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838" y="1192168"/>
            <a:ext cx="1193900" cy="141528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9715BFC-8E29-4D2C-8BBC-B4088F68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89" y="2632480"/>
            <a:ext cx="269648" cy="26515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B0317E7-1E69-4522-A403-F9B2AA412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345" y="1334940"/>
            <a:ext cx="2070724" cy="104314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41E43A4-D037-4E18-91F1-ED1554AF9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636" y="4756172"/>
            <a:ext cx="288032" cy="16063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8D93E94-2858-47E0-AFA4-A316A611FC7D}"/>
              </a:ext>
            </a:extLst>
          </p:cNvPr>
          <p:cNvSpPr txBox="1"/>
          <p:nvPr/>
        </p:nvSpPr>
        <p:spPr>
          <a:xfrm>
            <a:off x="899516" y="780807"/>
            <a:ext cx="513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确定训练矩形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5CAB371-B6EA-45F5-892B-AEB6A62D3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838" y="2943615"/>
            <a:ext cx="1699990" cy="1269872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454780D-F63E-4420-A4BA-62FAA3031D00}"/>
              </a:ext>
            </a:extLst>
          </p:cNvPr>
          <p:cNvSpPr txBox="1"/>
          <p:nvPr/>
        </p:nvSpPr>
        <p:spPr>
          <a:xfrm>
            <a:off x="4128071" y="2626603"/>
            <a:ext cx="173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>
                <a:solidFill>
                  <a:srgbClr val="000000"/>
                </a:solidFill>
              </a:rPr>
              <a:t>切换至 </a:t>
            </a:r>
            <a:r>
              <a:rPr lang="en-US" altLang="zh-CN" sz="1000">
                <a:solidFill>
                  <a:srgbClr val="000000"/>
                </a:solidFill>
              </a:rPr>
              <a:t>“Train”  </a:t>
            </a:r>
            <a:r>
              <a:rPr lang="zh-CN" altLang="en-US" sz="1000" dirty="0">
                <a:solidFill>
                  <a:srgbClr val="000000"/>
                </a:solidFill>
              </a:rPr>
              <a:t>项目栏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62DF63-C860-4A4F-A115-8F608854519F}"/>
              </a:ext>
            </a:extLst>
          </p:cNvPr>
          <p:cNvSpPr txBox="1"/>
          <p:nvPr/>
        </p:nvSpPr>
        <p:spPr>
          <a:xfrm>
            <a:off x="971525" y="4409594"/>
            <a:ext cx="2186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拖动矩形覆盖特征以定位产品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9B35D25-FC32-4075-9760-EAF63AE9C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0849" y="3044371"/>
            <a:ext cx="2258204" cy="103730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0A8C6BC-C416-426F-BA2B-3538E307B38A}"/>
              </a:ext>
            </a:extLst>
          </p:cNvPr>
          <p:cNvCxnSpPr>
            <a:cxnSpLocks/>
          </p:cNvCxnSpPr>
          <p:nvPr/>
        </p:nvCxnSpPr>
        <p:spPr>
          <a:xfrm>
            <a:off x="961286" y="5542185"/>
            <a:ext cx="10903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AEC825F-62FD-464E-82C9-5B0A2A28F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548" y="5849962"/>
            <a:ext cx="1193900" cy="1415286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63164CFE-C4D9-4415-A715-299DF10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72407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有旋转的产品的图像分割</a:t>
            </a:r>
            <a:endParaRPr lang="en-US" sz="2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A99C98-1822-4852-87D0-EFD137DEF99B}"/>
              </a:ext>
            </a:extLst>
          </p:cNvPr>
          <p:cNvSpPr/>
          <p:nvPr/>
        </p:nvSpPr>
        <p:spPr>
          <a:xfrm>
            <a:off x="6029053" y="311116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76C943-51CF-42CF-93AE-6DE72832F85D}"/>
              </a:ext>
            </a:extLst>
          </p:cNvPr>
          <p:cNvSpPr/>
          <p:nvPr/>
        </p:nvSpPr>
        <p:spPr>
          <a:xfrm>
            <a:off x="6029053" y="356302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E4FFA1-2B05-444B-B9B1-3E92D1D87C6F}"/>
              </a:ext>
            </a:extLst>
          </p:cNvPr>
          <p:cNvSpPr/>
          <p:nvPr/>
        </p:nvSpPr>
        <p:spPr>
          <a:xfrm>
            <a:off x="5933443" y="7801231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4C2430-B661-4551-BFA4-3EBB65B9E402}"/>
              </a:ext>
            </a:extLst>
          </p:cNvPr>
          <p:cNvSpPr/>
          <p:nvPr/>
        </p:nvSpPr>
        <p:spPr>
          <a:xfrm>
            <a:off x="5933443" y="802715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3EF31D-479C-4D3A-AEFF-CF0019455FF1}"/>
              </a:ext>
            </a:extLst>
          </p:cNvPr>
          <p:cNvSpPr/>
          <p:nvPr/>
        </p:nvSpPr>
        <p:spPr>
          <a:xfrm>
            <a:off x="5927058" y="824715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5791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BAD62A9-8761-4336-8195-F7BA99921894}"/>
              </a:ext>
            </a:extLst>
          </p:cNvPr>
          <p:cNvSpPr txBox="1"/>
          <p:nvPr/>
        </p:nvSpPr>
        <p:spPr>
          <a:xfrm>
            <a:off x="1085870" y="2570406"/>
            <a:ext cx="145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点击节点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CF86706-7B4B-4719-B15F-B48E1E7D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58" y="1308516"/>
            <a:ext cx="975254" cy="115609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C992C8-E022-4D93-BD46-153884DB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02" y="2564156"/>
            <a:ext cx="269648" cy="2651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F06BCE7-C8CB-409D-9A3B-4D3E8C8FEB2B}"/>
              </a:ext>
            </a:extLst>
          </p:cNvPr>
          <p:cNvSpPr txBox="1"/>
          <p:nvPr/>
        </p:nvSpPr>
        <p:spPr>
          <a:xfrm>
            <a:off x="860129" y="809402"/>
            <a:ext cx="513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确定偏移矩阵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8E1B9-82DD-4C7B-9BB9-C6B6801AE3AC}"/>
              </a:ext>
            </a:extLst>
          </p:cNvPr>
          <p:cNvSpPr txBox="1"/>
          <p:nvPr/>
        </p:nvSpPr>
        <p:spPr>
          <a:xfrm>
            <a:off x="2582413" y="2557600"/>
            <a:ext cx="193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>
                <a:solidFill>
                  <a:srgbClr val="000000"/>
                </a:solidFill>
              </a:rPr>
              <a:t>切换至</a:t>
            </a:r>
            <a:r>
              <a:rPr lang="en-US" altLang="zh-CN" sz="1000">
                <a:solidFill>
                  <a:srgbClr val="000000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“Offset” </a:t>
            </a:r>
            <a:r>
              <a:rPr lang="zh-CN" altLang="en-US" sz="1000" dirty="0">
                <a:solidFill>
                  <a:srgbClr val="000000"/>
                </a:solidFill>
              </a:rPr>
              <a:t>项目栏</a:t>
            </a:r>
            <a:r>
              <a:rPr lang="en-US" altLang="zh-CN" sz="1000" dirty="0">
                <a:solidFill>
                  <a:srgbClr val="000000"/>
                </a:solidFill>
              </a:rPr>
              <a:t>,</a:t>
            </a:r>
            <a:r>
              <a:rPr lang="zh-CN" altLang="en-US" sz="1000" dirty="0">
                <a:solidFill>
                  <a:srgbClr val="000000"/>
                </a:solidFill>
              </a:rPr>
              <a:t>，勾选</a:t>
            </a:r>
            <a:r>
              <a:rPr lang="en-US" altLang="zh-CN" sz="1000" dirty="0">
                <a:solidFill>
                  <a:srgbClr val="000000"/>
                </a:solidFill>
              </a:rPr>
              <a:t> “Enable Manual Draw”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C0B48D-9CCA-4400-A41D-E9F3AB26583F}"/>
              </a:ext>
            </a:extLst>
          </p:cNvPr>
          <p:cNvSpPr txBox="1"/>
          <p:nvPr/>
        </p:nvSpPr>
        <p:spPr>
          <a:xfrm>
            <a:off x="4455716" y="2557600"/>
            <a:ext cx="2276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拖动矩形以覆盖产品的输出区域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2CA851-C329-4F97-A722-F294FA1E7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15" y="1454147"/>
            <a:ext cx="1827871" cy="1077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7D032-27AA-4E1F-B4C8-864A0B487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094" y="1205137"/>
            <a:ext cx="1808700" cy="132343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5F8581-4048-4FB5-8DCE-15B80A864297}"/>
              </a:ext>
            </a:extLst>
          </p:cNvPr>
          <p:cNvSpPr txBox="1"/>
          <p:nvPr/>
        </p:nvSpPr>
        <p:spPr>
          <a:xfrm>
            <a:off x="906448" y="3242119"/>
            <a:ext cx="2369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测试定位效果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7D27AF-DE79-43F9-A31A-556287D06E7D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978456" y="3242119"/>
            <a:ext cx="1112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168CEAB-2F1D-4BF2-BF28-53DEAC03D987}"/>
              </a:ext>
            </a:extLst>
          </p:cNvPr>
          <p:cNvSpPr txBox="1"/>
          <p:nvPr/>
        </p:nvSpPr>
        <p:spPr>
          <a:xfrm>
            <a:off x="899517" y="7778623"/>
            <a:ext cx="2369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开始分割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A330EFF-E5DE-44FF-A048-4E795893DD69}"/>
              </a:ext>
            </a:extLst>
          </p:cNvPr>
          <p:cNvCxnSpPr>
            <a:cxnSpLocks/>
          </p:cNvCxnSpPr>
          <p:nvPr/>
        </p:nvCxnSpPr>
        <p:spPr>
          <a:xfrm>
            <a:off x="971525" y="7778623"/>
            <a:ext cx="72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D851C25-A300-4E61-9482-C51C4244E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833" y="3579953"/>
            <a:ext cx="2717834" cy="18069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6DA9D7-E9BF-4064-8A90-DDF50DB42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127" y="5834407"/>
            <a:ext cx="4254379" cy="13423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2D5DE1D-B6B8-4FB7-AD37-F76BC5AA9CAE}"/>
              </a:ext>
            </a:extLst>
          </p:cNvPr>
          <p:cNvSpPr txBox="1"/>
          <p:nvPr/>
        </p:nvSpPr>
        <p:spPr>
          <a:xfrm>
            <a:off x="1327573" y="5419166"/>
            <a:ext cx="4904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“After Processing”</a:t>
            </a:r>
            <a:r>
              <a:rPr lang="zh-CN" altLang="en-US" sz="1000" dirty="0">
                <a:solidFill>
                  <a:srgbClr val="000000"/>
                </a:solidFill>
              </a:rPr>
              <a:t>，定位结果将用绿色箭头标记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40D053-97F1-4EFD-9B96-3A176F41C736}"/>
              </a:ext>
            </a:extLst>
          </p:cNvPr>
          <p:cNvSpPr txBox="1"/>
          <p:nvPr/>
        </p:nvSpPr>
        <p:spPr>
          <a:xfrm>
            <a:off x="1104090" y="7216857"/>
            <a:ext cx="5436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在图像之间切换以查看效果，如果效果不好，请在前面的步骤中调整设置。有关任何问题，请参阅</a:t>
            </a:r>
            <a:r>
              <a:rPr lang="en-US" altLang="zh-CN" sz="1000" dirty="0">
                <a:solidFill>
                  <a:srgbClr val="000000"/>
                </a:solidFill>
              </a:rPr>
              <a:t>FAQ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C742-466C-407D-9D7C-A8BCCC235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854" y="8565975"/>
            <a:ext cx="704850" cy="733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727CBD-B4CC-4D0A-A6AD-88E219B46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1709" y="8596470"/>
            <a:ext cx="2000250" cy="73342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35914D0-EF8A-4106-B2E5-6853CA409C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964" y="8354687"/>
            <a:ext cx="999593" cy="10348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5805623-07AE-44D7-ADB6-0B2B1309433E}"/>
              </a:ext>
            </a:extLst>
          </p:cNvPr>
          <p:cNvSpPr txBox="1"/>
          <p:nvPr/>
        </p:nvSpPr>
        <p:spPr>
          <a:xfrm>
            <a:off x="900725" y="9544436"/>
            <a:ext cx="1733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“Go to Run Mode”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829B56-A42E-4A7A-A588-8DFB88B05BFC}"/>
              </a:ext>
            </a:extLst>
          </p:cNvPr>
          <p:cNvSpPr txBox="1"/>
          <p:nvPr/>
        </p:nvSpPr>
        <p:spPr>
          <a:xfrm>
            <a:off x="2696651" y="9544436"/>
            <a:ext cx="19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“Start Segmentation”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C4CC2B-39B9-4FC4-9E4A-B325410C9B9A}"/>
              </a:ext>
            </a:extLst>
          </p:cNvPr>
          <p:cNvSpPr txBox="1"/>
          <p:nvPr/>
        </p:nvSpPr>
        <p:spPr>
          <a:xfrm>
            <a:off x="4633346" y="9544436"/>
            <a:ext cx="1935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分割过后的图像将保存在输出文件夹中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EB4B2FF3-EA29-4583-9E72-90B2DA25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28206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有旋转的产品的图像分割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013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BB5236-3866-491E-9C74-4FAC2AAA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41" y="1276457"/>
            <a:ext cx="2540092" cy="13977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9AAE31-739B-4D75-A117-F75A734DC9F0}"/>
              </a:ext>
            </a:extLst>
          </p:cNvPr>
          <p:cNvSpPr txBox="1"/>
          <p:nvPr/>
        </p:nvSpPr>
        <p:spPr>
          <a:xfrm>
            <a:off x="935532" y="6127599"/>
            <a:ext cx="5206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创建两个名为 </a:t>
            </a:r>
            <a:r>
              <a:rPr lang="en-US" sz="1000" dirty="0">
                <a:solidFill>
                  <a:srgbClr val="000000"/>
                </a:solidFill>
              </a:rPr>
              <a:t>“</a:t>
            </a:r>
            <a:r>
              <a:rPr lang="en-US" altLang="zh-CN" sz="1000" dirty="0">
                <a:solidFill>
                  <a:srgbClr val="000000"/>
                </a:solidFill>
              </a:rPr>
              <a:t>OK</a:t>
            </a:r>
            <a:r>
              <a:rPr lang="en-US" sz="1000" dirty="0">
                <a:solidFill>
                  <a:srgbClr val="000000"/>
                </a:solidFill>
              </a:rPr>
              <a:t>”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sz="1000" dirty="0">
                <a:solidFill>
                  <a:srgbClr val="000000"/>
                </a:solidFill>
              </a:rPr>
              <a:t> “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en-US" sz="1000" dirty="0">
                <a:solidFill>
                  <a:srgbClr val="000000"/>
                </a:solidFill>
              </a:rPr>
              <a:t>” </a:t>
            </a:r>
            <a:r>
              <a:rPr lang="zh-CN" altLang="en-US" sz="1000" dirty="0">
                <a:solidFill>
                  <a:srgbClr val="000000"/>
                </a:solidFill>
              </a:rPr>
              <a:t>的文件夹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根据产品质量手动将分割的图像分类到</a:t>
            </a:r>
            <a:r>
              <a:rPr lang="en-US" altLang="zh-CN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或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文件夹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D7A45-435D-4E00-8B13-134FD8B7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58" y="881409"/>
            <a:ext cx="3969729" cy="2499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35914-2DCE-46D4-B843-4A6112AD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87" y="3483904"/>
            <a:ext cx="2937354" cy="2540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AEAE0-03EC-4BC6-A8F6-C8606265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024" y="3738428"/>
            <a:ext cx="879109" cy="13096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42A154-E124-4B38-972C-6B935D2EC25A}"/>
              </a:ext>
            </a:extLst>
          </p:cNvPr>
          <p:cNvSpPr/>
          <p:nvPr/>
        </p:nvSpPr>
        <p:spPr>
          <a:xfrm>
            <a:off x="5013121" y="1821455"/>
            <a:ext cx="321931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F831C1F-FC0B-477A-8F83-716A9003EE60}"/>
              </a:ext>
            </a:extLst>
          </p:cNvPr>
          <p:cNvSpPr/>
          <p:nvPr/>
        </p:nvSpPr>
        <p:spPr>
          <a:xfrm>
            <a:off x="5020780" y="4144232"/>
            <a:ext cx="321931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C3DD2-B51C-4ADE-AF2A-05D10299819A}"/>
              </a:ext>
            </a:extLst>
          </p:cNvPr>
          <p:cNvSpPr/>
          <p:nvPr/>
        </p:nvSpPr>
        <p:spPr>
          <a:xfrm>
            <a:off x="935532" y="7185883"/>
            <a:ext cx="550860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0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确保“</a:t>
            </a:r>
            <a:r>
              <a:rPr lang="en-US" altLang="zh-CN" sz="1000" dirty="0">
                <a:solidFill>
                  <a:srgbClr val="000000"/>
                </a:solidFill>
              </a:rPr>
              <a:t>OK”</a:t>
            </a:r>
            <a:r>
              <a:rPr lang="zh-CN" altLang="en-US" sz="1000" dirty="0">
                <a:solidFill>
                  <a:srgbClr val="000000"/>
                </a:solidFill>
              </a:rPr>
              <a:t>文件夹中的每张图片都是一个</a:t>
            </a:r>
            <a:r>
              <a:rPr lang="en-US" altLang="zh-CN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产品，“</a:t>
            </a:r>
            <a:r>
              <a:rPr lang="en-US" altLang="zh-CN" sz="1000" dirty="0">
                <a:solidFill>
                  <a:srgbClr val="000000"/>
                </a:solidFill>
              </a:rPr>
              <a:t>NG”</a:t>
            </a:r>
            <a:r>
              <a:rPr lang="zh-CN" altLang="en-US" sz="1000" dirty="0">
                <a:solidFill>
                  <a:srgbClr val="000000"/>
                </a:solidFill>
              </a:rPr>
              <a:t>文件夹中的每张图片都是一个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产品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确保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样品的比例大于总样品的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。例如，如果</a:t>
            </a:r>
            <a:r>
              <a:rPr lang="en-US" altLang="zh-CN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文件夹中有</a:t>
            </a:r>
            <a:r>
              <a:rPr lang="en-US" altLang="zh-CN" sz="1000" dirty="0">
                <a:solidFill>
                  <a:srgbClr val="000000"/>
                </a:solidFill>
              </a:rPr>
              <a:t>200</a:t>
            </a:r>
            <a:r>
              <a:rPr lang="zh-CN" altLang="en-US" sz="1000" dirty="0">
                <a:solidFill>
                  <a:srgbClr val="000000"/>
                </a:solidFill>
              </a:rPr>
              <a:t>张图片，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文件夹中有</a:t>
            </a:r>
            <a:r>
              <a:rPr lang="en-US" altLang="zh-CN" sz="1000" dirty="0">
                <a:solidFill>
                  <a:srgbClr val="000000"/>
                </a:solidFill>
              </a:rPr>
              <a:t>100</a:t>
            </a:r>
            <a:r>
              <a:rPr lang="zh-CN" altLang="en-US" sz="1000" dirty="0">
                <a:solidFill>
                  <a:srgbClr val="000000"/>
                </a:solidFill>
              </a:rPr>
              <a:t>张图片，则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样本的比率为</a:t>
            </a:r>
            <a:r>
              <a:rPr lang="en-US" altLang="zh-CN" sz="1000" dirty="0">
                <a:solidFill>
                  <a:srgbClr val="000000"/>
                </a:solidFill>
              </a:rPr>
              <a:t>100/</a:t>
            </a:r>
            <a:r>
              <a:rPr lang="zh-CN" altLang="en-US" sz="1000" dirty="0">
                <a:solidFill>
                  <a:srgbClr val="000000"/>
                </a:solidFill>
              </a:rPr>
              <a:t>（</a:t>
            </a:r>
            <a:r>
              <a:rPr lang="en-US" altLang="zh-CN" sz="1000" dirty="0">
                <a:solidFill>
                  <a:srgbClr val="000000"/>
                </a:solidFill>
              </a:rPr>
              <a:t>200+100</a:t>
            </a:r>
            <a:r>
              <a:rPr lang="zh-CN" altLang="en-US" sz="1000" dirty="0">
                <a:solidFill>
                  <a:srgbClr val="000000"/>
                </a:solidFill>
              </a:rPr>
              <a:t>）</a:t>
            </a:r>
            <a:r>
              <a:rPr lang="en-US" altLang="zh-CN" sz="1000" dirty="0">
                <a:solidFill>
                  <a:srgbClr val="000000"/>
                </a:solidFill>
              </a:rPr>
              <a:t>=33.3%</a:t>
            </a:r>
            <a:r>
              <a:rPr lang="zh-CN" altLang="en-US" sz="1000" dirty="0">
                <a:solidFill>
                  <a:srgbClr val="000000"/>
                </a:solidFill>
              </a:rPr>
              <a:t>，大于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样品的比例小于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，则请收集更多的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样品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CE5A2-7CA0-49F2-9B1A-63C95B981071}"/>
              </a:ext>
            </a:extLst>
          </p:cNvPr>
          <p:cNvSpPr txBox="1"/>
          <p:nvPr/>
        </p:nvSpPr>
        <p:spPr>
          <a:xfrm>
            <a:off x="899517" y="7049616"/>
            <a:ext cx="2369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贴签规则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9990C5-1E84-4C16-8A84-5DBF55594C1B}"/>
              </a:ext>
            </a:extLst>
          </p:cNvPr>
          <p:cNvCxnSpPr>
            <a:cxnSpLocks/>
          </p:cNvCxnSpPr>
          <p:nvPr/>
        </p:nvCxnSpPr>
        <p:spPr>
          <a:xfrm>
            <a:off x="971525" y="7049616"/>
            <a:ext cx="72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87F839E4-771A-4ECB-9C63-FE175236B897}"/>
              </a:ext>
            </a:extLst>
          </p:cNvPr>
          <p:cNvSpPr txBox="1">
            <a:spLocks/>
          </p:cNvSpPr>
          <p:nvPr/>
        </p:nvSpPr>
        <p:spPr>
          <a:xfrm>
            <a:off x="827510" y="146304"/>
            <a:ext cx="5112568" cy="523220"/>
          </a:xfrm>
          <a:prstGeom prst="rect">
            <a:avLst/>
          </a:prstGeom>
          <a:solidFill>
            <a:srgbClr val="E9830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针对分类检测和异常检测的图像贴签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60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00399" cy="52322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针对缺陷定位的图像标记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759EE-69DB-463E-85A6-05921FC64042}"/>
              </a:ext>
            </a:extLst>
          </p:cNvPr>
          <p:cNvSpPr txBox="1"/>
          <p:nvPr/>
        </p:nvSpPr>
        <p:spPr>
          <a:xfrm>
            <a:off x="971524" y="5477435"/>
            <a:ext cx="56395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“Open Image Folder” </a:t>
            </a:r>
            <a:r>
              <a:rPr lang="zh-CN" altLang="en-US" sz="1000" dirty="0">
                <a:solidFill>
                  <a:srgbClr val="000000"/>
                </a:solidFill>
              </a:rPr>
              <a:t>打开分割后的图像文件夹 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“Create Markings” </a:t>
            </a:r>
            <a:r>
              <a:rPr lang="zh-CN" altLang="en-US" sz="1000" dirty="0">
                <a:solidFill>
                  <a:srgbClr val="000000"/>
                </a:solidFill>
              </a:rPr>
              <a:t>每次封闭一个缺陷区域。使标记贴合每个缺陷</a:t>
            </a: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当图像中的所有缺陷都被标记时，点击 </a:t>
            </a:r>
            <a:r>
              <a:rPr lang="en-US" sz="1000" dirty="0">
                <a:solidFill>
                  <a:srgbClr val="000000"/>
                </a:solidFill>
              </a:rPr>
              <a:t>“Save”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标记所有有缺陷的已分割图像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F50A3-A909-4319-9568-AD319929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16" y="908410"/>
            <a:ext cx="809625" cy="87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79228C-92ED-4DD4-9885-0B4C2FB06CCB}"/>
              </a:ext>
            </a:extLst>
          </p:cNvPr>
          <p:cNvSpPr txBox="1"/>
          <p:nvPr/>
        </p:nvSpPr>
        <p:spPr>
          <a:xfrm>
            <a:off x="1820241" y="1148913"/>
            <a:ext cx="474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打开桌面上的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</a:rPr>
              <a:t>MarkTool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E31F6-0A82-4639-8D58-76D65C01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17" y="1998526"/>
            <a:ext cx="5619496" cy="34118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4446F5-85E0-474B-9D30-B7F54C485208}"/>
              </a:ext>
            </a:extLst>
          </p:cNvPr>
          <p:cNvSpPr/>
          <p:nvPr/>
        </p:nvSpPr>
        <p:spPr>
          <a:xfrm>
            <a:off x="6419892" y="224956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994B07-2D71-492B-B60F-BE9FECA62785}"/>
              </a:ext>
            </a:extLst>
          </p:cNvPr>
          <p:cNvSpPr/>
          <p:nvPr/>
        </p:nvSpPr>
        <p:spPr>
          <a:xfrm>
            <a:off x="6419892" y="259620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8CFF49-18AA-4BC5-B622-8F959A115067}"/>
              </a:ext>
            </a:extLst>
          </p:cNvPr>
          <p:cNvSpPr/>
          <p:nvPr/>
        </p:nvSpPr>
        <p:spPr>
          <a:xfrm>
            <a:off x="6412170" y="505787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617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7A020E-D4C9-4300-99CC-F517F9F48930}"/>
              </a:ext>
            </a:extLst>
          </p:cNvPr>
          <p:cNvSpPr/>
          <p:nvPr/>
        </p:nvSpPr>
        <p:spPr>
          <a:xfrm>
            <a:off x="915832" y="1153358"/>
            <a:ext cx="574339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创建一个名为</a:t>
            </a:r>
            <a:r>
              <a:rPr lang="en-US" altLang="zh-CN" sz="1000" dirty="0">
                <a:solidFill>
                  <a:srgbClr val="000000"/>
                </a:solidFill>
              </a:rPr>
              <a:t>1620</a:t>
            </a:r>
            <a:r>
              <a:rPr lang="zh-CN" altLang="en-US" sz="1000" dirty="0">
                <a:solidFill>
                  <a:srgbClr val="000000"/>
                </a:solidFill>
              </a:rPr>
              <a:t>的文件夹（名称由您决定）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在文件夹中，创建两个文件夹，</a:t>
            </a:r>
            <a:r>
              <a:rPr lang="en-US" altLang="zh-CN" sz="1000" dirty="0" err="1">
                <a:solidFill>
                  <a:srgbClr val="000000"/>
                </a:solidFill>
              </a:rPr>
              <a:t>testing_data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和 </a:t>
            </a:r>
            <a:r>
              <a:rPr lang="en-US" altLang="zh-CN" sz="1000" dirty="0" err="1">
                <a:solidFill>
                  <a:srgbClr val="000000"/>
                </a:solidFill>
              </a:rPr>
              <a:t>training_data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复制数据到文件夹中</a:t>
            </a: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压缩文件夹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A1283D-DA9F-47E0-8693-F7E47FB9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00399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通过训练服务器训练模型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D74994-921D-429F-8F51-D08945937252}"/>
              </a:ext>
            </a:extLst>
          </p:cNvPr>
          <p:cNvSpPr txBox="1"/>
          <p:nvPr/>
        </p:nvSpPr>
        <p:spPr>
          <a:xfrm>
            <a:off x="915832" y="809402"/>
            <a:ext cx="3368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整理训练数据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8EB5E9-F15D-4D35-8A94-DC50676D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96" y="1952428"/>
            <a:ext cx="539962" cy="448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A25733-A32D-4ADA-B04A-5152D71F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13" y="2508759"/>
            <a:ext cx="528202" cy="4484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33C64F5-D6A0-4FB4-BA89-4376AD565E3C}"/>
              </a:ext>
            </a:extLst>
          </p:cNvPr>
          <p:cNvSpPr/>
          <p:nvPr/>
        </p:nvSpPr>
        <p:spPr>
          <a:xfrm>
            <a:off x="1247477" y="1885154"/>
            <a:ext cx="5340668" cy="1200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DB95D2-BC53-42AF-854E-58A1A3A5761F}"/>
              </a:ext>
            </a:extLst>
          </p:cNvPr>
          <p:cNvCxnSpPr>
            <a:cxnSpLocks/>
          </p:cNvCxnSpPr>
          <p:nvPr/>
        </p:nvCxnSpPr>
        <p:spPr>
          <a:xfrm>
            <a:off x="2007933" y="1885154"/>
            <a:ext cx="0" cy="120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B54852-3690-4791-8411-342E004E7C78}"/>
              </a:ext>
            </a:extLst>
          </p:cNvPr>
          <p:cNvSpPr txBox="1"/>
          <p:nvPr/>
        </p:nvSpPr>
        <p:spPr>
          <a:xfrm>
            <a:off x="2838590" y="1897281"/>
            <a:ext cx="3342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在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altLang="zh-CN" sz="1000" i="1" dirty="0" err="1">
                <a:solidFill>
                  <a:srgbClr val="000000"/>
                </a:solidFill>
              </a:rPr>
              <a:t>t</a:t>
            </a:r>
            <a:r>
              <a:rPr lang="en-US" sz="1000" i="1" dirty="0" err="1">
                <a:solidFill>
                  <a:srgbClr val="000000"/>
                </a:solidFill>
              </a:rPr>
              <a:t>raining_data</a:t>
            </a:r>
            <a:r>
              <a:rPr lang="zh-CN" altLang="en-US" sz="1000" i="1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文件夹里，创建两个子文件夹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ok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</a:t>
            </a:r>
            <a:r>
              <a:rPr lang="en-US" altLang="zh-CN" sz="1000" dirty="0">
                <a:solidFill>
                  <a:srgbClr val="000000"/>
                </a:solidFill>
              </a:rPr>
              <a:t>80%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ng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</a:t>
            </a:r>
            <a:r>
              <a:rPr lang="en-US" altLang="zh-CN" sz="1000" dirty="0">
                <a:solidFill>
                  <a:srgbClr val="000000"/>
                </a:solidFill>
              </a:rPr>
              <a:t>80%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  <a:p>
            <a:r>
              <a:rPr lang="zh-CN" altLang="en-US" sz="1000" dirty="0">
                <a:solidFill>
                  <a:srgbClr val="000000"/>
                </a:solidFill>
              </a:rPr>
              <a:t>在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altLang="zh-CN" sz="1000" i="1" dirty="0" err="1">
                <a:solidFill>
                  <a:srgbClr val="000000"/>
                </a:solidFill>
              </a:rPr>
              <a:t>testing</a:t>
            </a:r>
            <a:r>
              <a:rPr lang="en-US" sz="1000" i="1" dirty="0" err="1">
                <a:solidFill>
                  <a:srgbClr val="000000"/>
                </a:solidFill>
              </a:rPr>
              <a:t>_data</a:t>
            </a:r>
            <a:r>
              <a:rPr lang="zh-CN" altLang="en-US" sz="1000" i="1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文件夹里，创建两个子文件夹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ok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文件夹中复制剩下的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ng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文件夹中复制剩下的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A943DC-CDB5-4822-8529-C01B1FDBE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087" y="1971217"/>
            <a:ext cx="769700" cy="10262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E23BADC-A357-4B42-A622-DAFE1F82C1BA}"/>
              </a:ext>
            </a:extLst>
          </p:cNvPr>
          <p:cNvSpPr/>
          <p:nvPr/>
        </p:nvSpPr>
        <p:spPr>
          <a:xfrm>
            <a:off x="1247477" y="3086461"/>
            <a:ext cx="5340663" cy="652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5A5788B-2A9E-4891-BD1A-A621E1005D11}"/>
              </a:ext>
            </a:extLst>
          </p:cNvPr>
          <p:cNvCxnSpPr>
            <a:cxnSpLocks/>
          </p:cNvCxnSpPr>
          <p:nvPr/>
        </p:nvCxnSpPr>
        <p:spPr>
          <a:xfrm>
            <a:off x="2007933" y="3086459"/>
            <a:ext cx="0" cy="65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937365-5F98-48C7-8074-2412D0CDCF83}"/>
              </a:ext>
            </a:extLst>
          </p:cNvPr>
          <p:cNvSpPr txBox="1"/>
          <p:nvPr/>
        </p:nvSpPr>
        <p:spPr>
          <a:xfrm>
            <a:off x="2825313" y="3089767"/>
            <a:ext cx="361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在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altLang="zh-CN" sz="1000" i="1" dirty="0" err="1">
                <a:solidFill>
                  <a:srgbClr val="000000"/>
                </a:solidFill>
              </a:rPr>
              <a:t>t</a:t>
            </a:r>
            <a:r>
              <a:rPr lang="en-US" sz="1000" i="1" dirty="0" err="1">
                <a:solidFill>
                  <a:srgbClr val="000000"/>
                </a:solidFill>
              </a:rPr>
              <a:t>raining_data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文件夹，复制</a:t>
            </a:r>
            <a:r>
              <a:rPr lang="en-US" altLang="zh-CN" sz="1000" dirty="0">
                <a:solidFill>
                  <a:srgbClr val="000000"/>
                </a:solidFill>
              </a:rPr>
              <a:t>80%</a:t>
            </a:r>
            <a:r>
              <a:rPr lang="zh-CN" altLang="en-US" sz="1000" dirty="0">
                <a:solidFill>
                  <a:srgbClr val="000000"/>
                </a:solidFill>
              </a:rPr>
              <a:t>已标记的图片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zh-CN" altLang="en-US" sz="1000" dirty="0">
                <a:solidFill>
                  <a:srgbClr val="000000"/>
                </a:solidFill>
              </a:rPr>
              <a:t>在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altLang="zh-CN" sz="1000" i="1" dirty="0" err="1">
                <a:solidFill>
                  <a:srgbClr val="000000"/>
                </a:solidFill>
              </a:rPr>
              <a:t>testing</a:t>
            </a:r>
            <a:r>
              <a:rPr lang="en-US" sz="1000" i="1" dirty="0" err="1">
                <a:solidFill>
                  <a:srgbClr val="000000"/>
                </a:solidFill>
              </a:rPr>
              <a:t>_data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文件夹</a:t>
            </a:r>
            <a:r>
              <a:rPr lang="en-US" sz="1000" dirty="0">
                <a:solidFill>
                  <a:srgbClr val="000000"/>
                </a:solidFill>
              </a:rPr>
              <a:t>,</a:t>
            </a:r>
            <a:r>
              <a:rPr lang="zh-CN" altLang="en-US" sz="1000" dirty="0">
                <a:solidFill>
                  <a:srgbClr val="000000"/>
                </a:solidFill>
              </a:rPr>
              <a:t>，复制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已标记的图片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5C44DEC-1B97-4C74-9A0F-B038F8C53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019" y="3121322"/>
            <a:ext cx="364760" cy="43869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F9EEBDB-AFFB-46F6-9021-A9D7FCB85EB1}"/>
              </a:ext>
            </a:extLst>
          </p:cNvPr>
          <p:cNvSpPr/>
          <p:nvPr/>
        </p:nvSpPr>
        <p:spPr>
          <a:xfrm>
            <a:off x="1247478" y="3735783"/>
            <a:ext cx="5340662" cy="99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B3B83F-9C95-44DC-9843-E64191D5C6B6}"/>
              </a:ext>
            </a:extLst>
          </p:cNvPr>
          <p:cNvCxnSpPr>
            <a:cxnSpLocks/>
          </p:cNvCxnSpPr>
          <p:nvPr/>
        </p:nvCxnSpPr>
        <p:spPr>
          <a:xfrm>
            <a:off x="2007933" y="3735784"/>
            <a:ext cx="0" cy="955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340253F1-E86B-4393-A7EF-CDF6171C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77" y="5087256"/>
            <a:ext cx="490323" cy="55020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657672F-8AA8-4343-9375-FA5DDDCC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451" y="4008523"/>
            <a:ext cx="391895" cy="46705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882A3AE-7B66-4FAE-AF0F-01633AEB7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721" y="3864701"/>
            <a:ext cx="857282" cy="791881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A3D145-8893-496E-A714-25CAEFC66FBB}"/>
              </a:ext>
            </a:extLst>
          </p:cNvPr>
          <p:cNvCxnSpPr>
            <a:cxnSpLocks/>
          </p:cNvCxnSpPr>
          <p:nvPr/>
        </p:nvCxnSpPr>
        <p:spPr>
          <a:xfrm>
            <a:off x="947905" y="5982932"/>
            <a:ext cx="2560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0FA29C5-AC62-40A9-8C2C-F0343554FE60}"/>
              </a:ext>
            </a:extLst>
          </p:cNvPr>
          <p:cNvSpPr txBox="1"/>
          <p:nvPr/>
        </p:nvSpPr>
        <p:spPr>
          <a:xfrm>
            <a:off x="869025" y="5979759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登录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AWS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训练服务器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85CAC4F-96F1-4D11-ADB2-90A43315E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54" y="6361438"/>
            <a:ext cx="1353252" cy="133011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5AD3920-4B78-498E-B0CE-29D66F026B33}"/>
              </a:ext>
            </a:extLst>
          </p:cNvPr>
          <p:cNvSpPr txBox="1"/>
          <p:nvPr/>
        </p:nvSpPr>
        <p:spPr>
          <a:xfrm>
            <a:off x="2294715" y="6358517"/>
            <a:ext cx="4335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访问网站</a:t>
            </a:r>
            <a:r>
              <a:rPr lang="en-US" altLang="zh-CN" sz="1000" dirty="0">
                <a:solidFill>
                  <a:srgbClr val="000000"/>
                </a:solidFill>
              </a:rPr>
              <a:t>: </a:t>
            </a:r>
            <a:r>
              <a:rPr lang="en-US" sz="1000" dirty="0">
                <a:solidFill>
                  <a:srgbClr val="000000"/>
                </a:solidFill>
              </a:rPr>
              <a:t>52.82.67.30:10089</a:t>
            </a:r>
            <a:r>
              <a:rPr lang="zh-CN" altLang="en-US" sz="1000" dirty="0">
                <a:solidFill>
                  <a:srgbClr val="000000"/>
                </a:solidFill>
              </a:rPr>
              <a:t>。首选浏览器是</a:t>
            </a:r>
            <a:r>
              <a:rPr lang="en-US" sz="1000" dirty="0">
                <a:solidFill>
                  <a:srgbClr val="000000"/>
                </a:solidFill>
              </a:rPr>
              <a:t>Chrome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sz="1000" dirty="0">
                <a:solidFill>
                  <a:srgbClr val="000000"/>
                </a:solidFill>
              </a:rPr>
              <a:t>Edge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输入用户名、密码和电子邮件地址，然后单击</a:t>
            </a:r>
            <a:r>
              <a:rPr lang="en-US" sz="1000" dirty="0">
                <a:solidFill>
                  <a:srgbClr val="000000"/>
                </a:solidFill>
              </a:rPr>
              <a:t>“</a:t>
            </a:r>
            <a:r>
              <a:rPr lang="en-US" altLang="zh-CN" sz="1000" dirty="0">
                <a:solidFill>
                  <a:srgbClr val="000000"/>
                </a:solidFill>
              </a:rPr>
              <a:t>S</a:t>
            </a:r>
            <a:r>
              <a:rPr lang="en-US" sz="1000" dirty="0">
                <a:solidFill>
                  <a:srgbClr val="000000"/>
                </a:solidFill>
              </a:rPr>
              <a:t>end Captcha”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在邮箱中找到验证码，输入验证码，然后单击“</a:t>
            </a:r>
            <a:r>
              <a:rPr lang="en-US" altLang="zh-CN" sz="1000" dirty="0">
                <a:solidFill>
                  <a:srgbClr val="000000"/>
                </a:solidFill>
              </a:rPr>
              <a:t>Login</a:t>
            </a:r>
            <a:r>
              <a:rPr lang="zh-CN" altLang="en-US" sz="1000" dirty="0">
                <a:solidFill>
                  <a:srgbClr val="000000"/>
                </a:solidFill>
              </a:rPr>
              <a:t>”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985D72B-CE28-4EDB-ABB4-F79AB0F9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505" y="7826016"/>
            <a:ext cx="819150" cy="6858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8757040-4913-47A7-8A97-2D5BDABC6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9360" y="8690263"/>
            <a:ext cx="1245355" cy="40558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3DC04B0-F77D-4FEB-A7B8-146ECD1A5213}"/>
              </a:ext>
            </a:extLst>
          </p:cNvPr>
          <p:cNvSpPr txBox="1"/>
          <p:nvPr/>
        </p:nvSpPr>
        <p:spPr>
          <a:xfrm>
            <a:off x="2315006" y="7810458"/>
            <a:ext cx="4408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单击“</a:t>
            </a:r>
            <a:r>
              <a:rPr lang="en-US" altLang="zh-CN" sz="1000" dirty="0">
                <a:solidFill>
                  <a:srgbClr val="000000"/>
                </a:solidFill>
              </a:rPr>
              <a:t>Run</a:t>
            </a:r>
            <a:r>
              <a:rPr lang="zh-CN" altLang="en-US" sz="1000" dirty="0">
                <a:solidFill>
                  <a:srgbClr val="000000"/>
                </a:solidFill>
              </a:rPr>
              <a:t>”启动服务器，等待几分钟，然后刷新网站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BDFE72-D97F-49BC-87A5-F6E0D97DA78C}"/>
              </a:ext>
            </a:extLst>
          </p:cNvPr>
          <p:cNvSpPr txBox="1"/>
          <p:nvPr/>
        </p:nvSpPr>
        <p:spPr>
          <a:xfrm>
            <a:off x="2326881" y="8645694"/>
            <a:ext cx="3914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5"/>
            </a:pPr>
            <a:r>
              <a:rPr lang="zh-CN" altLang="en-US" sz="1000" dirty="0">
                <a:solidFill>
                  <a:srgbClr val="000000"/>
                </a:solidFill>
              </a:rPr>
              <a:t>点击链接进入训练服务器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1E4F7-85A6-4F11-97DF-5600B3A10C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7968" y="3134491"/>
            <a:ext cx="690420" cy="35134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186E0C-BFA6-4C24-AA29-BF2AF06B9F95}"/>
              </a:ext>
            </a:extLst>
          </p:cNvPr>
          <p:cNvSpPr txBox="1"/>
          <p:nvPr/>
        </p:nvSpPr>
        <p:spPr>
          <a:xfrm>
            <a:off x="2838590" y="3721705"/>
            <a:ext cx="351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</a:rPr>
              <a:t>在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altLang="zh-CN" sz="1000" i="1" dirty="0" err="1">
                <a:solidFill>
                  <a:srgbClr val="000000"/>
                </a:solidFill>
              </a:rPr>
              <a:t>t</a:t>
            </a:r>
            <a:r>
              <a:rPr lang="en-US" sz="1000" i="1" dirty="0" err="1">
                <a:solidFill>
                  <a:srgbClr val="000000"/>
                </a:solidFill>
              </a:rPr>
              <a:t>raining_data</a:t>
            </a:r>
            <a:r>
              <a:rPr lang="zh-CN" altLang="en-US" sz="1000" i="1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文件夹里，创建一个子文件夹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ok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</a:t>
            </a:r>
            <a:r>
              <a:rPr lang="en-US" altLang="zh-CN" sz="1000" dirty="0">
                <a:solidFill>
                  <a:srgbClr val="000000"/>
                </a:solidFill>
              </a:rPr>
              <a:t>80%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  <a:p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In </a:t>
            </a:r>
            <a:r>
              <a:rPr lang="en-US" altLang="zh-CN" sz="1000" i="1" dirty="0">
                <a:solidFill>
                  <a:srgbClr val="000000"/>
                </a:solidFill>
              </a:rPr>
              <a:t>testing</a:t>
            </a:r>
            <a:r>
              <a:rPr lang="en-US" sz="1000" i="1" dirty="0">
                <a:solidFill>
                  <a:srgbClr val="000000"/>
                </a:solidFill>
              </a:rPr>
              <a:t>_data</a:t>
            </a:r>
            <a:r>
              <a:rPr lang="en-US" sz="1000" dirty="0">
                <a:solidFill>
                  <a:srgbClr val="000000"/>
                </a:solidFill>
              </a:rPr>
              <a:t> folder, create two subfolders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ok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文件夹中复制剩下的</a:t>
            </a:r>
            <a:r>
              <a:rPr lang="en-US" altLang="zh-CN" sz="1000" dirty="0">
                <a:solidFill>
                  <a:srgbClr val="000000"/>
                </a:solidFill>
              </a:rPr>
              <a:t>20%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00000"/>
                </a:solidFill>
              </a:rPr>
              <a:t>ng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从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文件夹中复制</a:t>
            </a:r>
            <a:r>
              <a:rPr lang="en-US" altLang="zh-CN" sz="1000" dirty="0">
                <a:solidFill>
                  <a:srgbClr val="000000"/>
                </a:solidFill>
              </a:rPr>
              <a:t>100%</a:t>
            </a:r>
            <a:r>
              <a:rPr lang="zh-CN" altLang="en-US" sz="1000" dirty="0">
                <a:solidFill>
                  <a:srgbClr val="000000"/>
                </a:solidFill>
              </a:rPr>
              <a:t>已贴标的图片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9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94E9B-EF6A-4DFC-9808-E90F0699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4324"/>
            <a:ext cx="936103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0D5C8-480A-47A4-98F5-B5AB3759EEA6}"/>
              </a:ext>
            </a:extLst>
          </p:cNvPr>
          <p:cNvSpPr txBox="1"/>
          <p:nvPr/>
        </p:nvSpPr>
        <p:spPr>
          <a:xfrm>
            <a:off x="919706" y="939472"/>
            <a:ext cx="5740451" cy="900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二维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AI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缺陷检测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…………………….……….....................………...….. 3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部署前的准备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………..……..…………………………………..……….. 4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部署步骤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………………...…….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…………..……………..…………..……. 5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为您的应用选择工具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…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………………………..……………………..…. 6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1: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图片采集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手动图像采集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……..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…………………………………..……………. 7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在线图像采集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...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……………………….............................……... 10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2: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图像分割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已对齐的产品的图像分割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………………………………...…...…. 13</a:t>
            </a:r>
          </a:p>
          <a:p>
            <a:pPr marL="457200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有旋转的产品的图像分割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..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…………………………….......……. 14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3: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图像贴签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图像标记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针对分类检测和异常检测的图像贴签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…………….………...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.... 17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针对缺陷定位的图像标记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……………………….……..……..….. 18</a:t>
            </a:r>
          </a:p>
          <a:p>
            <a:pPr marL="0" lvl="1"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4: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通过训练服务器训练模型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……..………………………….….… 19</a:t>
            </a:r>
          </a:p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5: 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使用训练好的模型进行部署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手动检测部署 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…………………………....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……...….……..…. 22</a:t>
            </a:r>
          </a:p>
          <a:p>
            <a:pPr marL="457200" lvl="1" indent="-280988" algn="di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在线检测部署 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…………………….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…………………….………... 23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维护、保修和版权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…………………….…………….……..……...… 26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联系我们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….…………………….…………………….……..……...…. 28</a:t>
            </a:r>
          </a:p>
          <a:p>
            <a:pPr algn="dist">
              <a:spcBef>
                <a:spcPts val="1200"/>
              </a:spcBef>
              <a:spcAft>
                <a:spcPts val="600"/>
              </a:spcAft>
            </a:pP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4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8C6140BF-9F74-43AC-9FF7-E58902DF7970}"/>
              </a:ext>
            </a:extLst>
          </p:cNvPr>
          <p:cNvSpPr txBox="1"/>
          <p:nvPr/>
        </p:nvSpPr>
        <p:spPr>
          <a:xfrm>
            <a:off x="899517" y="784612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上传数据到训练服务器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6D1D67A-6860-4DBD-9A6B-469C515D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9" y="1128663"/>
            <a:ext cx="2667000" cy="90487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2798EE0-3BAC-46FD-815E-C21F4BF21D19}"/>
              </a:ext>
            </a:extLst>
          </p:cNvPr>
          <p:cNvSpPr txBox="1"/>
          <p:nvPr/>
        </p:nvSpPr>
        <p:spPr>
          <a:xfrm>
            <a:off x="3635358" y="1180990"/>
            <a:ext cx="30968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“Document”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“Upload Training Data”</a:t>
            </a:r>
            <a:r>
              <a:rPr lang="zh-CN" altLang="en-US" sz="1000" dirty="0">
                <a:solidFill>
                  <a:srgbClr val="000000"/>
                </a:solidFill>
              </a:rPr>
              <a:t>，选择</a:t>
            </a:r>
            <a:r>
              <a:rPr lang="en-US" altLang="zh-CN" sz="1000" dirty="0">
                <a:solidFill>
                  <a:srgbClr val="000000"/>
                </a:solidFill>
              </a:rPr>
              <a:t>zip</a:t>
            </a:r>
            <a:r>
              <a:rPr lang="zh-CN" altLang="en-US" sz="1000" dirty="0">
                <a:solidFill>
                  <a:srgbClr val="000000"/>
                </a:solidFill>
              </a:rPr>
              <a:t>文件，然后上传</a:t>
            </a:r>
            <a:r>
              <a:rPr lang="en-US" altLang="zh-CN" sz="1000" dirty="0">
                <a:solidFill>
                  <a:srgbClr val="000000"/>
                </a:solidFill>
              </a:rPr>
              <a:t>zip</a:t>
            </a:r>
            <a:r>
              <a:rPr lang="zh-CN" altLang="en-US" sz="1000" dirty="0">
                <a:solidFill>
                  <a:srgbClr val="000000"/>
                </a:solidFill>
              </a:rPr>
              <a:t>文件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4D9D3F-24BB-4985-9049-EC94CAD97DC1}"/>
              </a:ext>
            </a:extLst>
          </p:cNvPr>
          <p:cNvSpPr txBox="1"/>
          <p:nvPr/>
        </p:nvSpPr>
        <p:spPr>
          <a:xfrm>
            <a:off x="906958" y="246671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创建训练任务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D6DACD-9AAD-4F9C-ABE2-B1C79EED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08" y="4644095"/>
            <a:ext cx="3254180" cy="22760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D70AB8-2C83-4FDE-9AFA-68C42A43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750" y="3059129"/>
            <a:ext cx="1890306" cy="7999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D8D52C-4216-400C-B0BA-90C6FDAE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617" y="2928009"/>
            <a:ext cx="619125" cy="10953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C8B5F24-C991-42FD-B9B1-E998DBDB7912}"/>
              </a:ext>
            </a:extLst>
          </p:cNvPr>
          <p:cNvSpPr txBox="1"/>
          <p:nvPr/>
        </p:nvSpPr>
        <p:spPr>
          <a:xfrm>
            <a:off x="1038341" y="4051921"/>
            <a:ext cx="170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rgbClr val="000000"/>
                </a:solidFill>
              </a:rPr>
              <a:t>1. </a:t>
            </a: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“Training” </a:t>
            </a:r>
            <a:r>
              <a:rPr lang="zh-CN" altLang="en-US" sz="1000" dirty="0">
                <a:solidFill>
                  <a:srgbClr val="000000"/>
                </a:solidFill>
              </a:rPr>
              <a:t>栏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E59F3A-20BC-4847-BCB5-9BFB7E772503}"/>
              </a:ext>
            </a:extLst>
          </p:cNvPr>
          <p:cNvSpPr txBox="1"/>
          <p:nvPr/>
        </p:nvSpPr>
        <p:spPr>
          <a:xfrm>
            <a:off x="1038341" y="7002090"/>
            <a:ext cx="5549808" cy="292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4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输入</a:t>
            </a:r>
            <a:r>
              <a:rPr lang="en-US" altLang="zh-CN" sz="1000" dirty="0">
                <a:solidFill>
                  <a:srgbClr val="000000"/>
                </a:solidFill>
              </a:rPr>
              <a:t> “Task Name” </a:t>
            </a:r>
            <a:r>
              <a:rPr lang="zh-CN" altLang="en-US" sz="1000" dirty="0">
                <a:solidFill>
                  <a:srgbClr val="000000"/>
                </a:solidFill>
              </a:rPr>
              <a:t>任务名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4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“Training Images Path”</a:t>
            </a:r>
            <a:r>
              <a:rPr lang="zh-CN" altLang="en-US" sz="1000" dirty="0">
                <a:solidFill>
                  <a:srgbClr val="000000"/>
                </a:solidFill>
              </a:rPr>
              <a:t>，从上传的数据中</a:t>
            </a:r>
            <a:r>
              <a:rPr lang="zh-CN" altLang="en-US" sz="1000">
                <a:solidFill>
                  <a:srgbClr val="000000"/>
                </a:solidFill>
              </a:rPr>
              <a:t>选择 </a:t>
            </a:r>
            <a:r>
              <a:rPr lang="en-US" altLang="zh-CN" sz="1000">
                <a:solidFill>
                  <a:srgbClr val="000000"/>
                </a:solidFill>
              </a:rPr>
              <a:t>training</a:t>
            </a:r>
            <a:r>
              <a:rPr lang="en-US" altLang="zh-CN" sz="1000" err="1">
                <a:solidFill>
                  <a:srgbClr val="000000"/>
                </a:solidFill>
              </a:rPr>
              <a:t>_</a:t>
            </a:r>
            <a:r>
              <a:rPr lang="en-US" altLang="zh-CN" sz="1000">
                <a:solidFill>
                  <a:srgbClr val="000000"/>
                </a:solidFill>
              </a:rPr>
              <a:t>data </a:t>
            </a:r>
            <a:r>
              <a:rPr lang="zh-CN" altLang="en-US" sz="1000">
                <a:solidFill>
                  <a:srgbClr val="000000"/>
                </a:solidFill>
              </a:rPr>
              <a:t>文</a:t>
            </a:r>
            <a:r>
              <a:rPr lang="zh-CN" altLang="en-US" sz="1000" dirty="0">
                <a:solidFill>
                  <a:srgbClr val="000000"/>
                </a:solidFill>
              </a:rPr>
              <a:t>件夹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4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“Testing Images Path”</a:t>
            </a:r>
            <a:r>
              <a:rPr lang="zh-CN" altLang="en-US" sz="1000" dirty="0">
                <a:solidFill>
                  <a:srgbClr val="000000"/>
                </a:solidFill>
              </a:rPr>
              <a:t>，从上传的数据中</a:t>
            </a:r>
            <a:r>
              <a:rPr lang="zh-CN" altLang="en-US" sz="1000">
                <a:solidFill>
                  <a:srgbClr val="000000"/>
                </a:solidFill>
              </a:rPr>
              <a:t>选择 </a:t>
            </a:r>
            <a:r>
              <a:rPr lang="en-US" altLang="zh-CN" sz="1000">
                <a:solidFill>
                  <a:srgbClr val="000000"/>
                </a:solidFill>
              </a:rPr>
              <a:t>testing</a:t>
            </a:r>
            <a:r>
              <a:rPr lang="en-US" altLang="zh-CN" sz="1000" err="1">
                <a:solidFill>
                  <a:srgbClr val="000000"/>
                </a:solidFill>
              </a:rPr>
              <a:t>_</a:t>
            </a:r>
            <a:r>
              <a:rPr lang="en-US" altLang="zh-CN" sz="1000">
                <a:solidFill>
                  <a:srgbClr val="000000"/>
                </a:solidFill>
              </a:rPr>
              <a:t>data </a:t>
            </a:r>
            <a:r>
              <a:rPr lang="zh-CN" altLang="en-US" sz="1000">
                <a:solidFill>
                  <a:srgbClr val="000000"/>
                </a:solidFill>
              </a:rPr>
              <a:t>文</a:t>
            </a:r>
            <a:r>
              <a:rPr lang="zh-CN" altLang="en-US" sz="1000" dirty="0">
                <a:solidFill>
                  <a:srgbClr val="000000"/>
                </a:solidFill>
              </a:rPr>
              <a:t>件夹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4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“Base Model </a:t>
            </a:r>
            <a:r>
              <a:rPr lang="en-US" altLang="zh-CN" sz="1000">
                <a:solidFill>
                  <a:srgbClr val="000000"/>
                </a:solidFill>
              </a:rPr>
              <a:t>No.” :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342900" lvl="1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对于全新的训练任务，选择</a:t>
            </a:r>
            <a:r>
              <a:rPr lang="en-US" altLang="zh-CN" sz="1000" dirty="0">
                <a:solidFill>
                  <a:srgbClr val="000000"/>
                </a:solidFill>
              </a:rPr>
              <a:t> 0</a:t>
            </a:r>
          </a:p>
          <a:p>
            <a:pPr marL="342900" lvl="1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对于继续性的训练，选择上一个模型的编号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lvl="1" indent="-231775">
              <a:spcBef>
                <a:spcPts val="4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“Augmentation Type” (</a:t>
            </a:r>
            <a:r>
              <a:rPr lang="zh-CN" altLang="en-US" sz="1000" dirty="0">
                <a:solidFill>
                  <a:srgbClr val="000000"/>
                </a:solidFill>
              </a:rPr>
              <a:t>如有</a:t>
            </a:r>
            <a:r>
              <a:rPr lang="en-US" altLang="zh-CN" sz="1000" dirty="0">
                <a:solidFill>
                  <a:srgbClr val="000000"/>
                </a:solidFill>
              </a:rPr>
              <a:t>)</a:t>
            </a:r>
          </a:p>
          <a:p>
            <a:pPr marL="342900" lvl="1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已对齐产品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图片中产品的朝向的方向是相同的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342900" lvl="1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未对齐产品</a:t>
            </a:r>
            <a:r>
              <a:rPr lang="en-US" sz="1000" dirty="0">
                <a:solidFill>
                  <a:srgbClr val="000000"/>
                </a:solidFill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</a:rPr>
              <a:t>图片中产品方向可能会旋转，各不相同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lvl="1" indent="-231775">
              <a:spcBef>
                <a:spcPts val="400"/>
              </a:spcBef>
              <a:buFont typeface="+mj-lt"/>
              <a:buAutoNum type="arabicPeriod" startAt="8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“Get currently available tags” (</a:t>
            </a:r>
            <a:r>
              <a:rPr lang="zh-CN" altLang="en-US" sz="1000" dirty="0">
                <a:solidFill>
                  <a:srgbClr val="000000"/>
                </a:solidFill>
              </a:rPr>
              <a:t>如有</a:t>
            </a:r>
            <a:r>
              <a:rPr lang="en-US" altLang="zh-CN" sz="1000" dirty="0">
                <a:solidFill>
                  <a:srgbClr val="000000"/>
                </a:solidFill>
              </a:rPr>
              <a:t>)</a:t>
            </a:r>
          </a:p>
          <a:p>
            <a:pPr marL="231775" lvl="1" indent="-231775">
              <a:spcBef>
                <a:spcPts val="400"/>
              </a:spcBef>
              <a:buFont typeface="+mj-lt"/>
              <a:buAutoNum type="arabicPeriod" startAt="8"/>
            </a:pPr>
            <a:r>
              <a:rPr lang="zh-CN" altLang="en-US" sz="1000" dirty="0">
                <a:solidFill>
                  <a:srgbClr val="000000"/>
                </a:solidFill>
              </a:rPr>
              <a:t>输入</a:t>
            </a:r>
            <a:r>
              <a:rPr lang="en-US" altLang="zh-CN" sz="1000" dirty="0">
                <a:solidFill>
                  <a:srgbClr val="000000"/>
                </a:solidFill>
              </a:rPr>
              <a:t> “Epoch”</a:t>
            </a:r>
            <a:r>
              <a:rPr lang="zh-CN" altLang="en-US" sz="1000" dirty="0">
                <a:solidFill>
                  <a:srgbClr val="000000"/>
                </a:solidFill>
              </a:rPr>
              <a:t>，表示训练时间，范围为</a:t>
            </a:r>
            <a:r>
              <a:rPr lang="en-US" altLang="zh-CN" sz="1000" dirty="0">
                <a:solidFill>
                  <a:srgbClr val="000000"/>
                </a:solidFill>
              </a:rPr>
              <a:t>3~200</a:t>
            </a:r>
            <a:r>
              <a:rPr lang="zh-CN" altLang="en-US" sz="1000" dirty="0">
                <a:solidFill>
                  <a:srgbClr val="000000"/>
                </a:solidFill>
              </a:rPr>
              <a:t>。数值越大，训练结果越精确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lvl="1" indent="-231775">
              <a:spcBef>
                <a:spcPts val="400"/>
              </a:spcBef>
              <a:buFont typeface="+mj-lt"/>
              <a:buAutoNum type="arabicPeriod" startAt="8"/>
            </a:pPr>
            <a:r>
              <a:rPr lang="zh-CN" altLang="en-US" sz="1000" dirty="0">
                <a:solidFill>
                  <a:srgbClr val="000000"/>
                </a:solidFill>
              </a:rPr>
              <a:t>输入</a:t>
            </a:r>
            <a:r>
              <a:rPr lang="en-US" altLang="zh-CN" sz="1000" dirty="0">
                <a:solidFill>
                  <a:srgbClr val="000000"/>
                </a:solidFill>
              </a:rPr>
              <a:t> “Description” </a:t>
            </a:r>
            <a:r>
              <a:rPr lang="zh-CN" altLang="en-US" sz="1000" dirty="0">
                <a:solidFill>
                  <a:srgbClr val="000000"/>
                </a:solidFill>
              </a:rPr>
              <a:t>训练说明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lvl="1" indent="-231775">
              <a:spcBef>
                <a:spcPts val="400"/>
              </a:spcBef>
              <a:buFont typeface="+mj-lt"/>
              <a:buAutoNum type="arabicPeriod" startAt="8"/>
            </a:pPr>
            <a:r>
              <a:rPr lang="zh-CN" altLang="en-US" sz="1000" dirty="0">
                <a:solidFill>
                  <a:srgbClr val="000000"/>
                </a:solidFill>
              </a:rPr>
              <a:t>开始训练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0" lvl="1">
              <a:spcBef>
                <a:spcPts val="400"/>
              </a:spcBef>
            </a:pPr>
            <a:r>
              <a:rPr lang="en-US" altLang="zh-CN" sz="1100" b="1" dirty="0">
                <a:solidFill>
                  <a:srgbClr val="000000"/>
                </a:solidFill>
              </a:rPr>
              <a:t>Tip: </a:t>
            </a:r>
            <a:r>
              <a:rPr lang="zh-CN" altLang="en-US" sz="1100" b="1" dirty="0">
                <a:solidFill>
                  <a:srgbClr val="000000"/>
                </a:solidFill>
              </a:rPr>
              <a:t>训练期间请关闭网页，以免训练结束后收取额外费用！</a:t>
            </a:r>
            <a:endParaRPr lang="en-US" altLang="zh-CN" sz="1100" b="1" dirty="0">
              <a:solidFill>
                <a:srgbClr val="000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3DB937-8C92-440F-B7B3-DB08F0CB9009}"/>
              </a:ext>
            </a:extLst>
          </p:cNvPr>
          <p:cNvCxnSpPr>
            <a:cxnSpLocks/>
          </p:cNvCxnSpPr>
          <p:nvPr/>
        </p:nvCxnSpPr>
        <p:spPr>
          <a:xfrm>
            <a:off x="971525" y="2472008"/>
            <a:ext cx="1800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D19A2D-BDA1-4461-9486-184D51CC1538}"/>
              </a:ext>
            </a:extLst>
          </p:cNvPr>
          <p:cNvSpPr txBox="1"/>
          <p:nvPr/>
        </p:nvSpPr>
        <p:spPr>
          <a:xfrm>
            <a:off x="3114748" y="3979410"/>
            <a:ext cx="325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rgbClr val="000000"/>
                </a:solidFill>
              </a:rPr>
              <a:t>2. </a:t>
            </a: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“Select Create”</a:t>
            </a:r>
            <a:r>
              <a:rPr lang="zh-CN" altLang="en-US" sz="1000" dirty="0">
                <a:solidFill>
                  <a:srgbClr val="000000"/>
                </a:solidFill>
              </a:rPr>
              <a:t>，并根据您的应用选择相应的训练任务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EC27551-E91D-41C5-ACAF-E9A25954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00399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通过训练服务器训练模型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B72695-2F19-4E09-9B79-53EDE86F704B}"/>
              </a:ext>
            </a:extLst>
          </p:cNvPr>
          <p:cNvSpPr/>
          <p:nvPr/>
        </p:nvSpPr>
        <p:spPr>
          <a:xfrm>
            <a:off x="1446915" y="464187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BA3C0F-48F5-4529-9059-FAD2CCC017AB}"/>
              </a:ext>
            </a:extLst>
          </p:cNvPr>
          <p:cNvSpPr/>
          <p:nvPr/>
        </p:nvSpPr>
        <p:spPr>
          <a:xfrm>
            <a:off x="1446915" y="491506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DECE84-73A1-4E3D-80DA-A57188071F4B}"/>
              </a:ext>
            </a:extLst>
          </p:cNvPr>
          <p:cNvSpPr/>
          <p:nvPr/>
        </p:nvSpPr>
        <p:spPr>
          <a:xfrm>
            <a:off x="1446915" y="519261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944BE8-E53C-40BA-82E8-25B4B22CC796}"/>
              </a:ext>
            </a:extLst>
          </p:cNvPr>
          <p:cNvSpPr/>
          <p:nvPr/>
        </p:nvSpPr>
        <p:spPr>
          <a:xfrm>
            <a:off x="1446915" y="547292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3BD32C-A0D2-4503-B742-84EC39342B89}"/>
              </a:ext>
            </a:extLst>
          </p:cNvPr>
          <p:cNvSpPr/>
          <p:nvPr/>
        </p:nvSpPr>
        <p:spPr>
          <a:xfrm>
            <a:off x="1446915" y="575322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86C521-FBAB-48D2-9C4D-3811E14BDF28}"/>
              </a:ext>
            </a:extLst>
          </p:cNvPr>
          <p:cNvSpPr/>
          <p:nvPr/>
        </p:nvSpPr>
        <p:spPr>
          <a:xfrm>
            <a:off x="1439499" y="605570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46EA03-0AA4-4563-8615-13AD4D321A31}"/>
              </a:ext>
            </a:extLst>
          </p:cNvPr>
          <p:cNvSpPr/>
          <p:nvPr/>
        </p:nvSpPr>
        <p:spPr>
          <a:xfrm>
            <a:off x="1446915" y="641863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62CD60-537C-485A-9994-1A8346115F49}"/>
              </a:ext>
            </a:extLst>
          </p:cNvPr>
          <p:cNvSpPr/>
          <p:nvPr/>
        </p:nvSpPr>
        <p:spPr>
          <a:xfrm>
            <a:off x="1446915" y="669960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6141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2CAE58-B7A8-498D-AA24-3CA54A472D54}"/>
              </a:ext>
            </a:extLst>
          </p:cNvPr>
          <p:cNvSpPr txBox="1"/>
          <p:nvPr/>
        </p:nvSpPr>
        <p:spPr>
          <a:xfrm>
            <a:off x="899517" y="835536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查看训练结果报告和下载训练模型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181881-69A1-4EC7-9D75-2216CAB8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70" y="1147951"/>
            <a:ext cx="876300" cy="504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B806D-524B-47CF-9A95-F155F1259B58}"/>
              </a:ext>
            </a:extLst>
          </p:cNvPr>
          <p:cNvSpPr txBox="1"/>
          <p:nvPr/>
        </p:nvSpPr>
        <p:spPr>
          <a:xfrm>
            <a:off x="1847579" y="1196533"/>
            <a:ext cx="294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  </a:t>
            </a:r>
            <a:r>
              <a:rPr lang="zh-CN" altLang="en-US" sz="1000" dirty="0">
                <a:solidFill>
                  <a:srgbClr val="000000"/>
                </a:solidFill>
              </a:rPr>
              <a:t>下载训练结果报告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  </a:t>
            </a:r>
            <a:r>
              <a:rPr lang="zh-CN" altLang="en-US" sz="1000" dirty="0">
                <a:solidFill>
                  <a:srgbClr val="000000"/>
                </a:solidFill>
              </a:rPr>
              <a:t>下载训练结果模型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5B6A4E-2336-4960-A9DD-F3C0184C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83" y="1211373"/>
            <a:ext cx="266697" cy="198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EB1940-1AC0-4BB9-8E62-15E0EEB5E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31" y="1468275"/>
            <a:ext cx="254399" cy="166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CDFD2C-A33E-431B-BAC2-B86E27EB24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70" y="1829777"/>
            <a:ext cx="5664442" cy="1596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D401B1-7F21-4338-8897-F7153F748C59}"/>
              </a:ext>
            </a:extLst>
          </p:cNvPr>
          <p:cNvSpPr/>
          <p:nvPr/>
        </p:nvSpPr>
        <p:spPr>
          <a:xfrm>
            <a:off x="2616342" y="3482216"/>
            <a:ext cx="17200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测试数据的总体表现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564478-70FF-4F6A-97A6-A32C1016F7FC}"/>
              </a:ext>
            </a:extLst>
          </p:cNvPr>
          <p:cNvSpPr/>
          <p:nvPr/>
        </p:nvSpPr>
        <p:spPr>
          <a:xfrm>
            <a:off x="1003642" y="3482216"/>
            <a:ext cx="16912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训练时每个历元的精度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79F63C-FA5B-40E3-A49D-2B4A560DE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91" y="3920971"/>
            <a:ext cx="3210622" cy="8690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EB1CCD2-29A4-43A4-B7F4-6E3B9326C9E6}"/>
              </a:ext>
            </a:extLst>
          </p:cNvPr>
          <p:cNvSpPr/>
          <p:nvPr/>
        </p:nvSpPr>
        <p:spPr>
          <a:xfrm>
            <a:off x="1785110" y="4811653"/>
            <a:ext cx="16912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每一个图片结果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B46D1-ABED-4B5C-AEA7-3248534979DA}"/>
              </a:ext>
            </a:extLst>
          </p:cNvPr>
          <p:cNvSpPr txBox="1"/>
          <p:nvPr/>
        </p:nvSpPr>
        <p:spPr>
          <a:xfrm>
            <a:off x="971525" y="5099685"/>
            <a:ext cx="554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900" dirty="0">
                <a:solidFill>
                  <a:srgbClr val="000000"/>
                </a:solidFill>
              </a:rPr>
              <a:t>* </a:t>
            </a:r>
            <a:r>
              <a:rPr lang="zh-CN" altLang="en-US" sz="1000" dirty="0">
                <a:solidFill>
                  <a:srgbClr val="000000"/>
                </a:solidFill>
              </a:rPr>
              <a:t>有关训练报告的解释和提高准确性的提示，请参阅</a:t>
            </a:r>
            <a:r>
              <a:rPr lang="en-US" altLang="zh-CN" sz="1000" dirty="0">
                <a:solidFill>
                  <a:srgbClr val="000000"/>
                </a:solidFill>
              </a:rPr>
              <a:t>FAQ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143A93DB-8488-4867-84B0-D0496712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3672407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通过训练服务器训练模型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34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019284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手动检测部署</a:t>
            </a:r>
            <a:endParaRPr lang="en-US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FD6FDDD-821B-4178-B82F-979A8285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42" y="3590769"/>
            <a:ext cx="1324229" cy="34113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FCF550-98C1-4323-A3CD-03723562070E}"/>
              </a:ext>
            </a:extLst>
          </p:cNvPr>
          <p:cNvSpPr txBox="1"/>
          <p:nvPr/>
        </p:nvSpPr>
        <p:spPr>
          <a:xfrm>
            <a:off x="2570346" y="3750876"/>
            <a:ext cx="4233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输入</a:t>
            </a:r>
            <a:r>
              <a:rPr lang="en-US" altLang="zh-CN" sz="1000" dirty="0">
                <a:solidFill>
                  <a:srgbClr val="000000"/>
                </a:solidFill>
              </a:rPr>
              <a:t> “Realtime exposure Value”</a:t>
            </a:r>
            <a:r>
              <a:rPr lang="zh-CN" altLang="en-US" sz="1000" dirty="0">
                <a:solidFill>
                  <a:srgbClr val="000000"/>
                </a:solidFill>
              </a:rPr>
              <a:t>，通常情况下和第</a:t>
            </a:r>
            <a:r>
              <a:rPr lang="en-US" altLang="zh-CN" sz="1000" dirty="0">
                <a:solidFill>
                  <a:srgbClr val="000000"/>
                </a:solidFill>
              </a:rPr>
              <a:t>7</a:t>
            </a:r>
            <a:r>
              <a:rPr lang="zh-CN" altLang="en-US" sz="1000" dirty="0">
                <a:solidFill>
                  <a:srgbClr val="000000"/>
                </a:solidFill>
              </a:rPr>
              <a:t>页的图像采集相同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输入</a:t>
            </a:r>
            <a:r>
              <a:rPr lang="en-US" altLang="zh-CN" sz="1000" dirty="0">
                <a:solidFill>
                  <a:srgbClr val="000000"/>
                </a:solidFill>
              </a:rPr>
              <a:t> “Product # in the </a:t>
            </a:r>
            <a:r>
              <a:rPr lang="en-US" altLang="zh-CN" sz="1000" dirty="0" err="1">
                <a:solidFill>
                  <a:srgbClr val="000000"/>
                </a:solidFill>
              </a:rPr>
              <a:t>FoV</a:t>
            </a:r>
            <a:r>
              <a:rPr lang="en-US" altLang="zh-CN" sz="1000" dirty="0">
                <a:solidFill>
                  <a:srgbClr val="000000"/>
                </a:solidFill>
              </a:rPr>
              <a:t>”</a:t>
            </a:r>
            <a:r>
              <a:rPr lang="zh-CN" altLang="en-US" sz="1000" dirty="0">
                <a:solidFill>
                  <a:srgbClr val="000000"/>
                </a:solidFill>
              </a:rPr>
              <a:t>，此设置仅适用于“无旋转分类”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“Load AI Model” </a:t>
            </a:r>
            <a:r>
              <a:rPr lang="zh-CN" altLang="en-US" sz="1000" dirty="0">
                <a:solidFill>
                  <a:srgbClr val="000000"/>
                </a:solidFill>
              </a:rPr>
              <a:t>加载训练好的模型，然后重启软件</a:t>
            </a:r>
            <a:endParaRPr lang="en-US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“Load Template Image” </a:t>
            </a:r>
            <a:r>
              <a:rPr lang="zh-CN" altLang="en-US" sz="1000" dirty="0">
                <a:solidFill>
                  <a:srgbClr val="000000"/>
                </a:solidFill>
              </a:rPr>
              <a:t>加载模板图像，通常与第</a:t>
            </a:r>
            <a:r>
              <a:rPr lang="en-US" altLang="zh-CN" sz="1000" dirty="0">
                <a:solidFill>
                  <a:srgbClr val="000000"/>
                </a:solidFill>
              </a:rPr>
              <a:t>8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9</a:t>
            </a:r>
            <a:r>
              <a:rPr lang="zh-CN" altLang="en-US" sz="1000" dirty="0">
                <a:solidFill>
                  <a:srgbClr val="000000"/>
                </a:solidFill>
              </a:rPr>
              <a:t>页中的图像采集相同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如有必要，请点击“</a:t>
            </a:r>
            <a:r>
              <a:rPr lang="en-US" altLang="zh-CN" sz="1000" dirty="0">
                <a:solidFill>
                  <a:srgbClr val="000000"/>
                </a:solidFill>
              </a:rPr>
              <a:t>white </a:t>
            </a:r>
            <a:r>
              <a:rPr lang="en-US" altLang="zh-CN" sz="1000" dirty="0" err="1">
                <a:solidFill>
                  <a:srgbClr val="000000"/>
                </a:solidFill>
              </a:rPr>
              <a:t>Banlance</a:t>
            </a:r>
            <a:r>
              <a:rPr lang="zh-CN" altLang="en-US" sz="1000" dirty="0">
                <a:solidFill>
                  <a:srgbClr val="000000"/>
                </a:solidFill>
              </a:rPr>
              <a:t>”按钮，操作请参考手动图像采集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“</a:t>
            </a:r>
            <a:r>
              <a:rPr lang="en-US" sz="1000" dirty="0">
                <a:solidFill>
                  <a:srgbClr val="000000"/>
                </a:solidFill>
              </a:rPr>
              <a:t>Load Camera Config”</a:t>
            </a:r>
            <a:r>
              <a:rPr lang="zh-CN" altLang="en-US" sz="1000" dirty="0">
                <a:solidFill>
                  <a:srgbClr val="000000"/>
                </a:solidFill>
              </a:rPr>
              <a:t> 以加载在图像采集期间摄像机配置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设置完成后，点击“</a:t>
            </a:r>
            <a:r>
              <a:rPr lang="en-US" altLang="zh-CN" sz="1000" dirty="0">
                <a:solidFill>
                  <a:srgbClr val="000000"/>
                </a:solidFill>
              </a:rPr>
              <a:t>Start Inspection</a:t>
            </a:r>
            <a:r>
              <a:rPr lang="zh-CN" altLang="en-US" sz="1000" dirty="0">
                <a:solidFill>
                  <a:srgbClr val="000000"/>
                </a:solidFill>
              </a:rPr>
              <a:t>”，对真实产品进行人工智能检验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FC7A25-17B8-4FB1-8920-4B580D3F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10" y="1618478"/>
            <a:ext cx="1847083" cy="964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4E936-9A84-48B5-84E7-CC882DAA8FF2}"/>
              </a:ext>
            </a:extLst>
          </p:cNvPr>
          <p:cNvSpPr txBox="1"/>
          <p:nvPr/>
        </p:nvSpPr>
        <p:spPr>
          <a:xfrm>
            <a:off x="2822248" y="1124474"/>
            <a:ext cx="398192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打开</a:t>
            </a:r>
            <a:r>
              <a:rPr lang="en-US" altLang="zh-CN" sz="900" dirty="0">
                <a:solidFill>
                  <a:srgbClr val="000000"/>
                </a:solidFill>
              </a:rPr>
              <a:t> AIMV </a:t>
            </a:r>
            <a:r>
              <a:rPr lang="zh-CN" altLang="en-US" sz="900" dirty="0">
                <a:solidFill>
                  <a:srgbClr val="000000"/>
                </a:solidFill>
              </a:rPr>
              <a:t>软件</a:t>
            </a:r>
            <a:endParaRPr lang="en-US" altLang="zh-CN" sz="9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点击 “</a:t>
            </a:r>
            <a:r>
              <a:rPr lang="en-US" altLang="zh-CN" sz="900" dirty="0">
                <a:solidFill>
                  <a:srgbClr val="000000"/>
                </a:solidFill>
              </a:rPr>
              <a:t>Open Project”</a:t>
            </a: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打开工程 </a:t>
            </a:r>
            <a:r>
              <a:rPr lang="en-US" altLang="zh-CN" sz="900" dirty="0">
                <a:solidFill>
                  <a:srgbClr val="000000"/>
                </a:solidFill>
              </a:rPr>
              <a:t>“Step_5_AI</a:t>
            </a:r>
            <a:r>
              <a:rPr lang="en-US" altLang="zh-CN" sz="900" dirty="0"/>
              <a:t>X_XXXXXX</a:t>
            </a:r>
            <a:r>
              <a:rPr lang="en-US" altLang="zh-CN" sz="900" dirty="0">
                <a:solidFill>
                  <a:srgbClr val="000000"/>
                </a:solidFill>
              </a:rPr>
              <a:t>”</a:t>
            </a:r>
            <a:r>
              <a:rPr lang="zh-CN" altLang="en-US" sz="900" dirty="0">
                <a:solidFill>
                  <a:srgbClr val="000000"/>
                </a:solidFill>
              </a:rPr>
              <a:t>，并勾选 </a:t>
            </a:r>
            <a:r>
              <a:rPr lang="en-US" altLang="zh-CN" sz="900" dirty="0">
                <a:solidFill>
                  <a:srgbClr val="000000"/>
                </a:solidFill>
              </a:rPr>
              <a:t>“Go to Run Mode”</a:t>
            </a:r>
          </a:p>
          <a:p>
            <a:pPr>
              <a:spcBef>
                <a:spcPts val="600"/>
              </a:spcBef>
            </a:pPr>
            <a:endParaRPr lang="en-US" altLang="zh-CN" sz="900" dirty="0">
              <a:solidFill>
                <a:srgbClr val="000000"/>
              </a:solidFill>
            </a:endParaRP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en-US" altLang="zh-CN" sz="800" dirty="0"/>
              <a:t>C_Deployment_1Model_NoRotation 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</a:rPr>
              <a:t>代表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</a:rPr>
              <a:t> “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</a:rPr>
              <a:t>无旋转分类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C_Deployment_1Model_AnyRotation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有旋转分类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D_Deployment_1Model_AnyRotation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缺陷定位</a:t>
            </a:r>
            <a:r>
              <a:rPr lang="en-US" altLang="zh-CN" sz="800" dirty="0">
                <a:solidFill>
                  <a:srgbClr val="000000"/>
                </a:solidFill>
              </a:rPr>
              <a:t>”  </a:t>
            </a:r>
            <a:endParaRPr lang="en-US" sz="800" dirty="0">
              <a:solidFill>
                <a:srgbClr val="000000"/>
              </a:solidFill>
            </a:endParaRP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A_Deployment_1Model_AnyRotation 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异常检测</a:t>
            </a:r>
            <a:r>
              <a:rPr lang="en-US" altLang="zh-CN" sz="800" dirty="0">
                <a:solidFill>
                  <a:srgbClr val="000000"/>
                </a:solidFill>
              </a:rPr>
              <a:t>”  </a:t>
            </a:r>
          </a:p>
          <a:p>
            <a:pPr>
              <a:spcBef>
                <a:spcPts val="600"/>
              </a:spcBef>
            </a:pPr>
            <a:endParaRPr lang="en-US" altLang="zh-CN" sz="9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E8643-9015-4177-B968-2AFE98272CAA}"/>
              </a:ext>
            </a:extLst>
          </p:cNvPr>
          <p:cNvSpPr/>
          <p:nvPr/>
        </p:nvSpPr>
        <p:spPr>
          <a:xfrm>
            <a:off x="1018189" y="2404731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AA540-5D07-4DDA-AE71-AB377B9920B5}"/>
              </a:ext>
            </a:extLst>
          </p:cNvPr>
          <p:cNvSpPr txBox="1"/>
          <p:nvPr/>
        </p:nvSpPr>
        <p:spPr>
          <a:xfrm>
            <a:off x="899517" y="8094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打开部署工程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2161C3-7616-43C9-8A68-DC183C20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10" y="1126324"/>
            <a:ext cx="422463" cy="422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7BC1F0-4A8C-4E1A-8F5D-BFBD1034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19" y="1117179"/>
            <a:ext cx="447887" cy="461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313FA5-63C6-4E9B-8E92-0FA5B814EF8A}"/>
              </a:ext>
            </a:extLst>
          </p:cNvPr>
          <p:cNvSpPr txBox="1"/>
          <p:nvPr/>
        </p:nvSpPr>
        <p:spPr>
          <a:xfrm>
            <a:off x="899517" y="3215430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开始检测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08E42D-E01E-4929-BA40-62A0A5333698}"/>
              </a:ext>
            </a:extLst>
          </p:cNvPr>
          <p:cNvCxnSpPr>
            <a:cxnSpLocks/>
          </p:cNvCxnSpPr>
          <p:nvPr/>
        </p:nvCxnSpPr>
        <p:spPr>
          <a:xfrm>
            <a:off x="999710" y="3213775"/>
            <a:ext cx="13399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2247787-3A14-4688-927E-94998BD3B213}"/>
              </a:ext>
            </a:extLst>
          </p:cNvPr>
          <p:cNvSpPr/>
          <p:nvPr/>
        </p:nvSpPr>
        <p:spPr>
          <a:xfrm>
            <a:off x="922579" y="1359151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DCA906-BB49-4DFA-A811-CF1D37F10D37}"/>
              </a:ext>
            </a:extLst>
          </p:cNvPr>
          <p:cNvSpPr/>
          <p:nvPr/>
        </p:nvSpPr>
        <p:spPr>
          <a:xfrm>
            <a:off x="1591609" y="135542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2078AF-A938-4A6E-BEB7-16EF1A105F0C}"/>
              </a:ext>
            </a:extLst>
          </p:cNvPr>
          <p:cNvSpPr/>
          <p:nvPr/>
        </p:nvSpPr>
        <p:spPr>
          <a:xfrm>
            <a:off x="2636200" y="161847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F19007-5968-4981-86A2-BCC4EE4369D0}"/>
              </a:ext>
            </a:extLst>
          </p:cNvPr>
          <p:cNvSpPr/>
          <p:nvPr/>
        </p:nvSpPr>
        <p:spPr>
          <a:xfrm>
            <a:off x="2313371" y="4059961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29ED12-3319-47DF-806E-2215154F1C80}"/>
              </a:ext>
            </a:extLst>
          </p:cNvPr>
          <p:cNvSpPr/>
          <p:nvPr/>
        </p:nvSpPr>
        <p:spPr>
          <a:xfrm>
            <a:off x="2313371" y="452915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21E240-B9B2-409B-A952-7DC27149B95A}"/>
              </a:ext>
            </a:extLst>
          </p:cNvPr>
          <p:cNvSpPr/>
          <p:nvPr/>
        </p:nvSpPr>
        <p:spPr>
          <a:xfrm>
            <a:off x="2313368" y="476374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33E0EA-656A-4D46-8CD5-12464D1840DD}"/>
              </a:ext>
            </a:extLst>
          </p:cNvPr>
          <p:cNvSpPr/>
          <p:nvPr/>
        </p:nvSpPr>
        <p:spPr>
          <a:xfrm>
            <a:off x="2313369" y="499834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395271-601F-4F15-B771-18FB8AC8EEC3}"/>
              </a:ext>
            </a:extLst>
          </p:cNvPr>
          <p:cNvSpPr/>
          <p:nvPr/>
        </p:nvSpPr>
        <p:spPr>
          <a:xfrm>
            <a:off x="2313367" y="523591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09AA13-62D7-4660-9C7B-667F154058F5}"/>
              </a:ext>
            </a:extLst>
          </p:cNvPr>
          <p:cNvSpPr/>
          <p:nvPr/>
        </p:nvSpPr>
        <p:spPr>
          <a:xfrm>
            <a:off x="2313366" y="546600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F227E7-4624-4206-A647-7CF6F9130580}"/>
              </a:ext>
            </a:extLst>
          </p:cNvPr>
          <p:cNvSpPr/>
          <p:nvPr/>
        </p:nvSpPr>
        <p:spPr>
          <a:xfrm>
            <a:off x="2313365" y="579774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289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019283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在线检测部署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AA540-5D07-4DDA-AE71-AB377B9920B5}"/>
              </a:ext>
            </a:extLst>
          </p:cNvPr>
          <p:cNvSpPr txBox="1"/>
          <p:nvPr/>
        </p:nvSpPr>
        <p:spPr>
          <a:xfrm>
            <a:off x="899517" y="8094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介绍及硬件准备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2C168-3697-4C7D-BF82-78CE380CD83E}"/>
              </a:ext>
            </a:extLst>
          </p:cNvPr>
          <p:cNvSpPr txBox="1"/>
          <p:nvPr/>
        </p:nvSpPr>
        <p:spPr>
          <a:xfrm>
            <a:off x="948563" y="1117179"/>
            <a:ext cx="4040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solidFill>
                  <a:srgbClr val="000000"/>
                </a:solidFill>
              </a:rPr>
              <a:t>请参考第</a:t>
            </a:r>
            <a:r>
              <a:rPr lang="en-US" sz="1000" dirty="0">
                <a:solidFill>
                  <a:srgbClr val="000000"/>
                </a:solidFill>
              </a:rPr>
              <a:t>10</a:t>
            </a:r>
            <a:r>
              <a:rPr lang="zh-CN" altLang="en-US" sz="1000" dirty="0">
                <a:solidFill>
                  <a:srgbClr val="000000"/>
                </a:solidFill>
              </a:rPr>
              <a:t>页</a:t>
            </a:r>
            <a:r>
              <a:rPr lang="en-US" sz="1000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F24FE-71C2-4BB4-AFC6-5182A6BFE8A8}"/>
              </a:ext>
            </a:extLst>
          </p:cNvPr>
          <p:cNvSpPr txBox="1"/>
          <p:nvPr/>
        </p:nvSpPr>
        <p:spPr>
          <a:xfrm>
            <a:off x="904208" y="1673498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软件准备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46F716-744D-4285-8CB7-9762043C957A}"/>
              </a:ext>
            </a:extLst>
          </p:cNvPr>
          <p:cNvCxnSpPr>
            <a:cxnSpLocks/>
          </p:cNvCxnSpPr>
          <p:nvPr/>
        </p:nvCxnSpPr>
        <p:spPr>
          <a:xfrm>
            <a:off x="983088" y="1673498"/>
            <a:ext cx="1780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90F997-FF0F-4955-A3E6-9034CCD980FA}"/>
              </a:ext>
            </a:extLst>
          </p:cNvPr>
          <p:cNvSpPr txBox="1"/>
          <p:nvPr/>
        </p:nvSpPr>
        <p:spPr>
          <a:xfrm>
            <a:off x="904208" y="2012256"/>
            <a:ext cx="5751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请进行</a:t>
            </a:r>
            <a:r>
              <a:rPr lang="zh-CN" altLang="en-US" sz="1000" b="1" dirty="0">
                <a:solidFill>
                  <a:srgbClr val="000000"/>
                </a:solidFill>
              </a:rPr>
              <a:t>手动检测部署</a:t>
            </a:r>
            <a:r>
              <a:rPr lang="zh-CN" altLang="en-US" sz="1000" dirty="0">
                <a:solidFill>
                  <a:srgbClr val="000000"/>
                </a:solidFill>
              </a:rPr>
              <a:t>以确保检测功能可以正常工作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51C01D6-0E9E-4171-B86C-5C9B668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0" y="3730480"/>
            <a:ext cx="1847083" cy="9645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DC6B0EA-3EBF-4DF3-95B0-798F411EDFF6}"/>
              </a:ext>
            </a:extLst>
          </p:cNvPr>
          <p:cNvSpPr txBox="1"/>
          <p:nvPr/>
        </p:nvSpPr>
        <p:spPr>
          <a:xfrm>
            <a:off x="2822248" y="3236476"/>
            <a:ext cx="398192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打开</a:t>
            </a:r>
            <a:r>
              <a:rPr lang="en-US" altLang="zh-CN" sz="900" dirty="0">
                <a:solidFill>
                  <a:srgbClr val="000000"/>
                </a:solidFill>
              </a:rPr>
              <a:t> AIMV </a:t>
            </a:r>
            <a:r>
              <a:rPr lang="zh-CN" altLang="en-US" sz="900" dirty="0">
                <a:solidFill>
                  <a:srgbClr val="000000"/>
                </a:solidFill>
              </a:rPr>
              <a:t>软件</a:t>
            </a:r>
            <a:endParaRPr lang="en-US" altLang="zh-CN" sz="9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点击</a:t>
            </a:r>
            <a:r>
              <a:rPr lang="en-US" altLang="zh-CN" sz="900" dirty="0">
                <a:solidFill>
                  <a:srgbClr val="000000"/>
                </a:solidFill>
              </a:rPr>
              <a:t> “Open Project” </a:t>
            </a:r>
          </a:p>
          <a:p>
            <a:pPr marL="171450" indent="-1714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</a:rPr>
              <a:t>选择工程</a:t>
            </a:r>
            <a:r>
              <a:rPr lang="en-US" altLang="zh-CN" sz="900" dirty="0">
                <a:solidFill>
                  <a:srgbClr val="000000"/>
                </a:solidFill>
              </a:rPr>
              <a:t> “Step_5_AI</a:t>
            </a:r>
            <a:r>
              <a:rPr lang="en-US" altLang="zh-CN" sz="900" dirty="0"/>
              <a:t>X_XXXXXX</a:t>
            </a:r>
            <a:r>
              <a:rPr lang="en-US" altLang="zh-CN" sz="900" dirty="0">
                <a:solidFill>
                  <a:srgbClr val="000000"/>
                </a:solidFill>
              </a:rPr>
              <a:t>”</a:t>
            </a:r>
          </a:p>
          <a:p>
            <a:pPr marL="4572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C_Deployment_1Model_NoRotation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</a:rPr>
              <a:t>代表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</a:rPr>
              <a:t> “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</a:rPr>
              <a:t>无旋转分类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C_Deployment_1Model_AnyRotation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有旋转分类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D_Deployment_1Model_AnyRotation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缺陷定位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  <a:endParaRPr lang="en-US" sz="800" dirty="0">
              <a:solidFill>
                <a:srgbClr val="000000"/>
              </a:solidFill>
            </a:endParaRP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0000"/>
                </a:solidFill>
              </a:rPr>
              <a:t>Step_5_AI</a:t>
            </a:r>
            <a:r>
              <a:rPr lang="en-US" altLang="zh-CN" sz="800" dirty="0"/>
              <a:t>A_Deployment_1Model_AnyRotation</a:t>
            </a:r>
            <a:r>
              <a:rPr lang="zh-CN" altLang="en-US" sz="800" dirty="0">
                <a:solidFill>
                  <a:srgbClr val="000000"/>
                </a:solidFill>
              </a:rPr>
              <a:t>代表</a:t>
            </a:r>
            <a:r>
              <a:rPr lang="en-US" altLang="zh-CN" sz="800" dirty="0">
                <a:solidFill>
                  <a:srgbClr val="000000"/>
                </a:solidFill>
              </a:rPr>
              <a:t> “</a:t>
            </a:r>
            <a:r>
              <a:rPr lang="zh-CN" altLang="en-US" sz="800" dirty="0">
                <a:solidFill>
                  <a:srgbClr val="000000"/>
                </a:solidFill>
              </a:rPr>
              <a:t>异常检测</a:t>
            </a:r>
            <a:r>
              <a:rPr lang="en-US" altLang="zh-CN" sz="800" dirty="0">
                <a:solidFill>
                  <a:srgbClr val="000000"/>
                </a:solidFill>
              </a:rPr>
              <a:t>”</a:t>
            </a:r>
          </a:p>
          <a:p>
            <a:pPr marL="228600" lvl="1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900" dirty="0">
                <a:solidFill>
                  <a:srgbClr val="000000"/>
                </a:solidFill>
              </a:rPr>
              <a:t>如果执行以下步骤，请确保已勾选</a:t>
            </a:r>
            <a:r>
              <a:rPr lang="en-US" altLang="zh-CN" sz="900" dirty="0">
                <a:solidFill>
                  <a:srgbClr val="000000"/>
                </a:solidFill>
              </a:rPr>
              <a:t>“Go to Run Mode”</a:t>
            </a:r>
            <a:r>
              <a:rPr lang="zh-CN" altLang="en-US" sz="900" dirty="0">
                <a:solidFill>
                  <a:srgbClr val="000000"/>
                </a:solidFill>
              </a:rPr>
              <a:t>以启动在线图像采集，否则，不勾选“</a:t>
            </a:r>
            <a:r>
              <a:rPr lang="en-US" altLang="zh-CN" sz="900" dirty="0">
                <a:solidFill>
                  <a:srgbClr val="000000"/>
                </a:solidFill>
              </a:rPr>
              <a:t>Go to Run Mode”</a:t>
            </a:r>
            <a:r>
              <a:rPr lang="zh-CN" altLang="en-US" sz="900" dirty="0">
                <a:solidFill>
                  <a:srgbClr val="000000"/>
                </a:solidFill>
              </a:rPr>
              <a:t>进入编辑模式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1C1B10-DE22-41E5-A964-E51D49B0A857}"/>
              </a:ext>
            </a:extLst>
          </p:cNvPr>
          <p:cNvSpPr/>
          <p:nvPr/>
        </p:nvSpPr>
        <p:spPr>
          <a:xfrm>
            <a:off x="1018189" y="4516733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838B2-D544-4582-914F-0CDABE028D33}"/>
              </a:ext>
            </a:extLst>
          </p:cNvPr>
          <p:cNvSpPr txBox="1"/>
          <p:nvPr/>
        </p:nvSpPr>
        <p:spPr>
          <a:xfrm>
            <a:off x="899517" y="2882610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打开部署工程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D514655-3587-4B1B-A2FA-7E3216E2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10" y="3238326"/>
            <a:ext cx="422463" cy="4224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7FE74E-E729-4030-924D-15D75E71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21" y="3229805"/>
            <a:ext cx="447887" cy="46125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955206-7C6F-4D48-9612-46D048747C59}"/>
              </a:ext>
            </a:extLst>
          </p:cNvPr>
          <p:cNvCxnSpPr>
            <a:cxnSpLocks/>
          </p:cNvCxnSpPr>
          <p:nvPr/>
        </p:nvCxnSpPr>
        <p:spPr>
          <a:xfrm>
            <a:off x="983088" y="2882610"/>
            <a:ext cx="22206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AE23E1-149D-4C26-B136-77184703739E}"/>
              </a:ext>
            </a:extLst>
          </p:cNvPr>
          <p:cNvSpPr txBox="1"/>
          <p:nvPr/>
        </p:nvSpPr>
        <p:spPr>
          <a:xfrm>
            <a:off x="893275" y="5359796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启用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触发器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55B2E3-A893-4FAC-884A-2DBA2AFE6DC6}"/>
              </a:ext>
            </a:extLst>
          </p:cNvPr>
          <p:cNvCxnSpPr>
            <a:cxnSpLocks/>
          </p:cNvCxnSpPr>
          <p:nvPr/>
        </p:nvCxnSpPr>
        <p:spPr>
          <a:xfrm>
            <a:off x="972155" y="5364037"/>
            <a:ext cx="29033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2CD8A90-8A79-4476-AE91-FDB44801F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52" y="5657710"/>
            <a:ext cx="1150243" cy="13330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2BE018-2021-4116-84D5-0AA45D12B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225" y="5778992"/>
            <a:ext cx="2055887" cy="13270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854901D-C114-4AEF-90EF-23D08FB5E348}"/>
              </a:ext>
            </a:extLst>
          </p:cNvPr>
          <p:cNvSpPr txBox="1"/>
          <p:nvPr/>
        </p:nvSpPr>
        <p:spPr>
          <a:xfrm>
            <a:off x="3479051" y="7106036"/>
            <a:ext cx="275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更改工具状态为</a:t>
            </a:r>
            <a:r>
              <a:rPr lang="en-US" altLang="zh-CN" sz="1000" b="1" dirty="0">
                <a:solidFill>
                  <a:srgbClr val="000000"/>
                </a:solidFill>
              </a:rPr>
              <a:t>Enable</a:t>
            </a:r>
            <a:r>
              <a:rPr lang="zh-CN" altLang="en-US" sz="1000" dirty="0">
                <a:solidFill>
                  <a:srgbClr val="000000"/>
                </a:solidFill>
              </a:rPr>
              <a:t>以启用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6BF2A4-14F8-44CC-A803-21633FF211B7}"/>
              </a:ext>
            </a:extLst>
          </p:cNvPr>
          <p:cNvSpPr/>
          <p:nvPr/>
        </p:nvSpPr>
        <p:spPr>
          <a:xfrm>
            <a:off x="3779007" y="6208803"/>
            <a:ext cx="2013273" cy="250858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C8030B-0DA9-4974-8C37-175057165079}"/>
              </a:ext>
            </a:extLst>
          </p:cNvPr>
          <p:cNvSpPr txBox="1"/>
          <p:nvPr/>
        </p:nvSpPr>
        <p:spPr>
          <a:xfrm>
            <a:off x="1056598" y="7088310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</a:t>
            </a:r>
            <a:r>
              <a:rPr lang="zh-CN" altLang="en-US" sz="1000" dirty="0">
                <a:solidFill>
                  <a:srgbClr val="000000"/>
                </a:solidFill>
              </a:rPr>
              <a:t>之后的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4FD1D9-F526-4D51-87D8-4FC46ED89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942" y="7088309"/>
            <a:ext cx="239906" cy="2462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3247DD1-5C15-4BAB-BF32-6D7CDE9C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420" y="7106036"/>
            <a:ext cx="239906" cy="2195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7739A48-5B6C-451A-A4E4-4235461C9BEC}"/>
              </a:ext>
            </a:extLst>
          </p:cNvPr>
          <p:cNvSpPr txBox="1"/>
          <p:nvPr/>
        </p:nvSpPr>
        <p:spPr>
          <a:xfrm>
            <a:off x="904208" y="7888235"/>
            <a:ext cx="3523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启用对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的反馈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898E9D3-C5AF-4A83-A095-11BDC00700E6}"/>
              </a:ext>
            </a:extLst>
          </p:cNvPr>
          <p:cNvCxnSpPr>
            <a:cxnSpLocks/>
          </p:cNvCxnSpPr>
          <p:nvPr/>
        </p:nvCxnSpPr>
        <p:spPr>
          <a:xfrm>
            <a:off x="983088" y="7892476"/>
            <a:ext cx="33008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78BBBB2D-5158-4B29-89F7-1D10191A2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58" y="8307431"/>
            <a:ext cx="2055887" cy="132704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C41ABFB-6766-4AE1-9913-058A9B4A6695}"/>
              </a:ext>
            </a:extLst>
          </p:cNvPr>
          <p:cNvSpPr txBox="1"/>
          <p:nvPr/>
        </p:nvSpPr>
        <p:spPr>
          <a:xfrm>
            <a:off x="3489984" y="9634475"/>
            <a:ext cx="275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更改工具状态为</a:t>
            </a:r>
            <a:r>
              <a:rPr lang="en-US" altLang="zh-CN" sz="1000" b="1" dirty="0">
                <a:solidFill>
                  <a:srgbClr val="000000"/>
                </a:solidFill>
              </a:rPr>
              <a:t>Enable</a:t>
            </a:r>
            <a:r>
              <a:rPr lang="zh-CN" altLang="en-US" sz="1000" dirty="0">
                <a:solidFill>
                  <a:srgbClr val="000000"/>
                </a:solidFill>
              </a:rPr>
              <a:t>以启用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通信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DEFD238-A242-4E84-AECE-6F6EFE0C0B33}"/>
              </a:ext>
            </a:extLst>
          </p:cNvPr>
          <p:cNvSpPr/>
          <p:nvPr/>
        </p:nvSpPr>
        <p:spPr>
          <a:xfrm>
            <a:off x="3789940" y="8737242"/>
            <a:ext cx="2013273" cy="250858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B5205D-9B89-4717-BEA3-1C75D98629DA}"/>
              </a:ext>
            </a:extLst>
          </p:cNvPr>
          <p:cNvSpPr txBox="1"/>
          <p:nvPr/>
        </p:nvSpPr>
        <p:spPr>
          <a:xfrm>
            <a:off x="1067531" y="9616749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</a:t>
            </a:r>
            <a:r>
              <a:rPr lang="zh-CN" altLang="en-US" sz="1000" dirty="0">
                <a:solidFill>
                  <a:srgbClr val="000000"/>
                </a:solidFill>
              </a:rPr>
              <a:t>之前的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609093F-B755-4261-A12A-7272A0D78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942" y="9622906"/>
            <a:ext cx="239906" cy="24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B2265-69B5-484A-B870-9245A0431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368" y="8266054"/>
            <a:ext cx="1049574" cy="1280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DB97B-EBB6-47F9-9596-FC488FBF2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263" y="9616750"/>
            <a:ext cx="246220" cy="24622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499D479-FD0F-4F39-9E87-0212E487E052}"/>
              </a:ext>
            </a:extLst>
          </p:cNvPr>
          <p:cNvSpPr/>
          <p:nvPr/>
        </p:nvSpPr>
        <p:spPr>
          <a:xfrm>
            <a:off x="922579" y="346555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3B5E6E-298B-4E4A-844A-749AEFB0FF38}"/>
              </a:ext>
            </a:extLst>
          </p:cNvPr>
          <p:cNvSpPr/>
          <p:nvPr/>
        </p:nvSpPr>
        <p:spPr>
          <a:xfrm>
            <a:off x="1573481" y="346555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4F443-BFB7-466C-9079-D992EEF0D042}"/>
              </a:ext>
            </a:extLst>
          </p:cNvPr>
          <p:cNvSpPr/>
          <p:nvPr/>
        </p:nvSpPr>
        <p:spPr>
          <a:xfrm>
            <a:off x="2779116" y="434446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A5DADC-D2D7-4A1A-8E53-E1E687D82C6D}"/>
              </a:ext>
            </a:extLst>
          </p:cNvPr>
          <p:cNvSpPr/>
          <p:nvPr/>
        </p:nvSpPr>
        <p:spPr>
          <a:xfrm>
            <a:off x="1594728" y="454242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545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088231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在线检测部署</a:t>
            </a:r>
            <a:endParaRPr lang="en-US" sz="1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87145C-CACE-4A79-A80D-4A011AC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81" y="1364410"/>
            <a:ext cx="2781300" cy="6286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0FD956-236E-4FAC-9F41-A04342F925B0}"/>
              </a:ext>
            </a:extLst>
          </p:cNvPr>
          <p:cNvSpPr txBox="1"/>
          <p:nvPr/>
        </p:nvSpPr>
        <p:spPr>
          <a:xfrm>
            <a:off x="897055" y="789657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将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设置与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PLC/Robot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对应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7DE0CC-F713-45A8-A265-558109E34999}"/>
              </a:ext>
            </a:extLst>
          </p:cNvPr>
          <p:cNvSpPr txBox="1"/>
          <p:nvPr/>
        </p:nvSpPr>
        <p:spPr>
          <a:xfrm>
            <a:off x="2827832" y="2274768"/>
            <a:ext cx="40483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Receive or Send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Receive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来接收来自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的触发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请确保 </a:t>
            </a:r>
            <a:r>
              <a:rPr lang="en-US" altLang="zh-CN" sz="1000" b="1" dirty="0">
                <a:solidFill>
                  <a:srgbClr val="000000"/>
                </a:solidFill>
              </a:rPr>
              <a:t>Packet End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一致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6C3B57B-5B74-4877-AB83-06C3E007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24" y="6834665"/>
            <a:ext cx="2457246" cy="5049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F7BC02-82FB-4FB4-BF49-E1768872C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010" y="6815877"/>
            <a:ext cx="2457246" cy="9288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50D68E9-F197-4055-AE0F-B1D52B6A34B7}"/>
              </a:ext>
            </a:extLst>
          </p:cNvPr>
          <p:cNvSpPr txBox="1"/>
          <p:nvPr/>
        </p:nvSpPr>
        <p:spPr>
          <a:xfrm>
            <a:off x="1065131" y="7403538"/>
            <a:ext cx="2741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设置 </a:t>
            </a:r>
            <a:r>
              <a:rPr lang="en-US" altLang="zh-CN" sz="1000" b="1" dirty="0">
                <a:solidFill>
                  <a:srgbClr val="000000"/>
                </a:solidFill>
              </a:rPr>
              <a:t>Work as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Server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Local Server Port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1001</a:t>
            </a:r>
            <a:r>
              <a:rPr lang="zh-CN" altLang="en-US" sz="1000" dirty="0">
                <a:solidFill>
                  <a:srgbClr val="000000"/>
                </a:solidFill>
              </a:rPr>
              <a:t>到</a:t>
            </a:r>
            <a:r>
              <a:rPr lang="en-US" altLang="zh-CN" sz="1000" dirty="0">
                <a:solidFill>
                  <a:srgbClr val="000000"/>
                </a:solidFill>
              </a:rPr>
              <a:t>65536</a:t>
            </a:r>
            <a:r>
              <a:rPr lang="zh-CN" altLang="en-US" sz="1000" dirty="0">
                <a:solidFill>
                  <a:srgbClr val="000000"/>
                </a:solidFill>
              </a:rPr>
              <a:t>的数字，比如</a:t>
            </a:r>
            <a:r>
              <a:rPr lang="en-US" altLang="zh-CN" sz="1000" dirty="0">
                <a:solidFill>
                  <a:srgbClr val="000000"/>
                </a:solidFill>
              </a:rPr>
              <a:t>8000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将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设置与上面的设置对应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AA1126-96A9-4072-9B74-2D56AE8B95B6}"/>
              </a:ext>
            </a:extLst>
          </p:cNvPr>
          <p:cNvSpPr/>
          <p:nvPr/>
        </p:nvSpPr>
        <p:spPr>
          <a:xfrm>
            <a:off x="1092634" y="6426026"/>
            <a:ext cx="2605652" cy="264230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4DB961-A6D8-4D14-8AEE-0A6F09A5C86A}"/>
              </a:ext>
            </a:extLst>
          </p:cNvPr>
          <p:cNvSpPr txBox="1"/>
          <p:nvPr/>
        </p:nvSpPr>
        <p:spPr>
          <a:xfrm>
            <a:off x="1329289" y="6426027"/>
            <a:ext cx="208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zh-CN" sz="1000" b="1" dirty="0">
                <a:solidFill>
                  <a:srgbClr val="000000"/>
                </a:solidFill>
              </a:rPr>
              <a:t>AIMV </a:t>
            </a:r>
            <a:r>
              <a:rPr lang="zh-CN" altLang="en-US" sz="1000" b="1" dirty="0">
                <a:solidFill>
                  <a:srgbClr val="000000"/>
                </a:solidFill>
              </a:rPr>
              <a:t>软件作为</a:t>
            </a:r>
            <a:r>
              <a:rPr lang="en-US" altLang="zh-CN" sz="1000" b="1" dirty="0">
                <a:solidFill>
                  <a:srgbClr val="000000"/>
                </a:solidFill>
              </a:rPr>
              <a:t>TCP</a:t>
            </a:r>
            <a:r>
              <a:rPr lang="zh-CN" altLang="en-US" sz="1000" b="1" dirty="0">
                <a:solidFill>
                  <a:srgbClr val="000000"/>
                </a:solidFill>
              </a:rPr>
              <a:t>服务器</a:t>
            </a:r>
            <a:endParaRPr lang="en-US" altLang="zh-CN" sz="1000" b="1" dirty="0">
              <a:solidFill>
                <a:srgbClr val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1BA014-F720-477C-BB6E-8B2682F217A1}"/>
              </a:ext>
            </a:extLst>
          </p:cNvPr>
          <p:cNvSpPr/>
          <p:nvPr/>
        </p:nvSpPr>
        <p:spPr>
          <a:xfrm>
            <a:off x="3879332" y="6426027"/>
            <a:ext cx="2605652" cy="264230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951F50-CDD2-4379-84C8-F96F09219069}"/>
              </a:ext>
            </a:extLst>
          </p:cNvPr>
          <p:cNvSpPr txBox="1"/>
          <p:nvPr/>
        </p:nvSpPr>
        <p:spPr>
          <a:xfrm>
            <a:off x="4139877" y="6426027"/>
            <a:ext cx="208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zh-CN" sz="1000" b="1" dirty="0">
                <a:solidFill>
                  <a:srgbClr val="000000"/>
                </a:solidFill>
              </a:rPr>
              <a:t>AIMV </a:t>
            </a:r>
            <a:r>
              <a:rPr lang="zh-CN" altLang="en-US" sz="1000" b="1" dirty="0">
                <a:solidFill>
                  <a:srgbClr val="000000"/>
                </a:solidFill>
              </a:rPr>
              <a:t>软件作为</a:t>
            </a:r>
            <a:r>
              <a:rPr lang="en-US" altLang="zh-CN" sz="1000" b="1" dirty="0">
                <a:solidFill>
                  <a:srgbClr val="000000"/>
                </a:solidFill>
              </a:rPr>
              <a:t>TCP</a:t>
            </a:r>
            <a:r>
              <a:rPr lang="zh-CN" altLang="en-US" sz="1000" b="1" dirty="0">
                <a:solidFill>
                  <a:srgbClr val="000000"/>
                </a:solidFill>
              </a:rPr>
              <a:t>客户端</a:t>
            </a:r>
            <a:endParaRPr lang="en-US" altLang="zh-CN" sz="1000" b="1" dirty="0">
              <a:solidFill>
                <a:srgbClr val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98FCDE-826A-46FA-9645-5E547A32C365}"/>
              </a:ext>
            </a:extLst>
          </p:cNvPr>
          <p:cNvSpPr txBox="1"/>
          <p:nvPr/>
        </p:nvSpPr>
        <p:spPr>
          <a:xfrm>
            <a:off x="3838340" y="7755977"/>
            <a:ext cx="2741473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Work as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Client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Remote Server IP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PLC/robot IP</a:t>
            </a:r>
            <a:r>
              <a:rPr lang="zh-CN" altLang="en-US" sz="1000" dirty="0">
                <a:solidFill>
                  <a:srgbClr val="000000"/>
                </a:solidFill>
              </a:rPr>
              <a:t>地址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根据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Remote Server Port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Local Client Port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 startAt="7"/>
            </a:pPr>
            <a:r>
              <a:rPr lang="zh-CN" altLang="en-US" sz="1000" dirty="0">
                <a:solidFill>
                  <a:srgbClr val="000000"/>
                </a:solidFill>
              </a:rPr>
              <a:t>将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设置与上面的设置对应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C7CF01-EEB3-434A-A718-3A1ED7A85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999" y="1247540"/>
            <a:ext cx="1150243" cy="13330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9E6E931-AEE4-4927-ADDA-4AA81D5A9585}"/>
              </a:ext>
            </a:extLst>
          </p:cNvPr>
          <p:cNvSpPr txBox="1"/>
          <p:nvPr/>
        </p:nvSpPr>
        <p:spPr>
          <a:xfrm>
            <a:off x="1034954" y="2655595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</a:t>
            </a:r>
            <a:r>
              <a:rPr lang="zh-CN" altLang="en-US" sz="1000" dirty="0">
                <a:solidFill>
                  <a:srgbClr val="000000"/>
                </a:solidFill>
              </a:rPr>
              <a:t>之后的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1A8C280-7CD5-4800-9D13-13B4EBE9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882" y="2666998"/>
            <a:ext cx="239906" cy="2462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67DC2E4-D4D6-4798-93CA-6554395DC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88" y="2696466"/>
            <a:ext cx="203157" cy="18594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BE145C5-B1BC-48C4-9869-FFAE773A4B61}"/>
              </a:ext>
            </a:extLst>
          </p:cNvPr>
          <p:cNvSpPr txBox="1"/>
          <p:nvPr/>
        </p:nvSpPr>
        <p:spPr>
          <a:xfrm>
            <a:off x="2827832" y="4805742"/>
            <a:ext cx="3920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5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b="1" dirty="0">
                <a:solidFill>
                  <a:srgbClr val="000000"/>
                </a:solidFill>
              </a:rPr>
              <a:t>Receive or Send </a:t>
            </a:r>
            <a:r>
              <a:rPr lang="zh-CN" altLang="en-US" sz="1000" dirty="0">
                <a:solidFill>
                  <a:srgbClr val="000000"/>
                </a:solidFill>
              </a:rPr>
              <a:t>为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</a:rPr>
              <a:t>Send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zh-CN" altLang="en-US" sz="1000" dirty="0">
                <a:solidFill>
                  <a:srgbClr val="000000"/>
                </a:solidFill>
              </a:rPr>
              <a:t>以将检测结果反馈给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</a:p>
          <a:p>
            <a:pPr>
              <a:spcBef>
                <a:spcPts val="600"/>
              </a:spcBef>
            </a:pPr>
            <a:r>
              <a:rPr lang="en-US" altLang="zh-CN" sz="1000">
                <a:solidFill>
                  <a:srgbClr val="000000"/>
                </a:solidFill>
              </a:rPr>
              <a:t>6.   </a:t>
            </a:r>
            <a:r>
              <a:rPr lang="zh-CN" altLang="en-US" sz="1000">
                <a:solidFill>
                  <a:srgbClr val="000000"/>
                </a:solidFill>
              </a:rPr>
              <a:t>请</a:t>
            </a:r>
            <a:r>
              <a:rPr lang="zh-CN" altLang="en-US" sz="1000" dirty="0">
                <a:solidFill>
                  <a:srgbClr val="000000"/>
                </a:solidFill>
              </a:rPr>
              <a:t>确保 </a:t>
            </a:r>
            <a:r>
              <a:rPr lang="en-US" altLang="zh-CN" sz="1000" b="1" dirty="0">
                <a:solidFill>
                  <a:srgbClr val="000000"/>
                </a:solidFill>
              </a:rPr>
              <a:t>Packet End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一致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678972-CC71-4E59-955A-B9BB9FAD6DF9}"/>
              </a:ext>
            </a:extLst>
          </p:cNvPr>
          <p:cNvSpPr txBox="1"/>
          <p:nvPr/>
        </p:nvSpPr>
        <p:spPr>
          <a:xfrm>
            <a:off x="1149436" y="5142812"/>
            <a:ext cx="1880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 startAt="4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         </a:t>
            </a:r>
            <a:r>
              <a:rPr lang="zh-CN" altLang="en-US" sz="1000" dirty="0">
                <a:solidFill>
                  <a:srgbClr val="000000"/>
                </a:solidFill>
              </a:rPr>
              <a:t>之前的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9C8327A-1387-4004-9E84-79952CDB3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42" y="5140512"/>
            <a:ext cx="239906" cy="24622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D07CAA5-5558-4778-9723-100AD5E89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273" y="3792117"/>
            <a:ext cx="1049574" cy="128033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A75FE7A-5104-4B33-ACC6-68CF05894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166" y="5160646"/>
            <a:ext cx="210551" cy="2105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67D666-A456-4FEE-9190-9DAFAC235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5781" y="4073875"/>
            <a:ext cx="2781300" cy="60007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A35BE9B-F5E2-496E-855C-2152A761CA53}"/>
              </a:ext>
            </a:extLst>
          </p:cNvPr>
          <p:cNvSpPr/>
          <p:nvPr/>
        </p:nvSpPr>
        <p:spPr>
          <a:xfrm>
            <a:off x="3543425" y="687970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8A79D2-DBBB-4F4E-BE4E-4389C73122B8}"/>
              </a:ext>
            </a:extLst>
          </p:cNvPr>
          <p:cNvSpPr/>
          <p:nvPr/>
        </p:nvSpPr>
        <p:spPr>
          <a:xfrm>
            <a:off x="3546433" y="709645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F51C5A-A217-440D-92E6-191A1ED7921E}"/>
              </a:ext>
            </a:extLst>
          </p:cNvPr>
          <p:cNvSpPr/>
          <p:nvPr/>
        </p:nvSpPr>
        <p:spPr>
          <a:xfrm>
            <a:off x="6351507" y="688258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D53BD7-9167-4C90-ABCF-6341C6C2EA38}"/>
              </a:ext>
            </a:extLst>
          </p:cNvPr>
          <p:cNvSpPr/>
          <p:nvPr/>
        </p:nvSpPr>
        <p:spPr>
          <a:xfrm>
            <a:off x="6354515" y="709933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B3DFC6-1F7F-41C2-8081-4AA686807F3C}"/>
              </a:ext>
            </a:extLst>
          </p:cNvPr>
          <p:cNvSpPr/>
          <p:nvPr/>
        </p:nvSpPr>
        <p:spPr>
          <a:xfrm>
            <a:off x="6351507" y="739473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0AC62B-240A-4493-BDE3-824E2DADA5AE}"/>
              </a:ext>
            </a:extLst>
          </p:cNvPr>
          <p:cNvSpPr/>
          <p:nvPr/>
        </p:nvSpPr>
        <p:spPr>
          <a:xfrm>
            <a:off x="6031457" y="145965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147CA7-3948-4AF9-8704-7D387A190F51}"/>
              </a:ext>
            </a:extLst>
          </p:cNvPr>
          <p:cNvSpPr/>
          <p:nvPr/>
        </p:nvSpPr>
        <p:spPr>
          <a:xfrm>
            <a:off x="6032964" y="1691986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C84BBB-8ED5-4208-ABA6-6CE003D0CF5E}"/>
              </a:ext>
            </a:extLst>
          </p:cNvPr>
          <p:cNvSpPr/>
          <p:nvPr/>
        </p:nvSpPr>
        <p:spPr>
          <a:xfrm>
            <a:off x="6029950" y="416670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49BD63-3F3D-411A-8E84-527979DD656C}"/>
              </a:ext>
            </a:extLst>
          </p:cNvPr>
          <p:cNvSpPr/>
          <p:nvPr/>
        </p:nvSpPr>
        <p:spPr>
          <a:xfrm>
            <a:off x="6029950" y="4399040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1358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3CA7F63-6609-4B15-80A9-AB0F9111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7" y="7299250"/>
            <a:ext cx="4133850" cy="1143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5E3D3D2-8394-4EAD-B5F5-092360C1BAD1}"/>
              </a:ext>
            </a:extLst>
          </p:cNvPr>
          <p:cNvSpPr txBox="1"/>
          <p:nvPr/>
        </p:nvSpPr>
        <p:spPr>
          <a:xfrm>
            <a:off x="899517" y="88141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开始在线图像采集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57D1594-967E-422C-86B7-A8E8F1C3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96" y="1309309"/>
            <a:ext cx="704850" cy="73342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0DA6A7E-F106-4A8C-B3CC-CE29C5836DEA}"/>
              </a:ext>
            </a:extLst>
          </p:cNvPr>
          <p:cNvSpPr txBox="1"/>
          <p:nvPr/>
        </p:nvSpPr>
        <p:spPr>
          <a:xfrm>
            <a:off x="3419797" y="1450757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“Go to Run Mode” </a:t>
            </a:r>
            <a:r>
              <a:rPr lang="zh-CN" altLang="en-US" sz="1000" dirty="0">
                <a:solidFill>
                  <a:srgbClr val="000000"/>
                </a:solidFill>
              </a:rPr>
              <a:t>保存设置以启动运行模式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EF0F0F-653B-4A9B-9BB1-C9263524BEF4}"/>
              </a:ext>
            </a:extLst>
          </p:cNvPr>
          <p:cNvSpPr txBox="1"/>
          <p:nvPr/>
        </p:nvSpPr>
        <p:spPr>
          <a:xfrm>
            <a:off x="899517" y="2373833"/>
            <a:ext cx="396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用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PLC/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机器人进行在线检测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DDBF41-958B-426F-82A1-D78AECAAE447}"/>
              </a:ext>
            </a:extLst>
          </p:cNvPr>
          <p:cNvCxnSpPr>
            <a:cxnSpLocks/>
          </p:cNvCxnSpPr>
          <p:nvPr/>
        </p:nvCxnSpPr>
        <p:spPr>
          <a:xfrm>
            <a:off x="978397" y="2378074"/>
            <a:ext cx="28014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966C9F0-49E9-4F50-80F9-B4BEC7CB6C29}"/>
              </a:ext>
            </a:extLst>
          </p:cNvPr>
          <p:cNvSpPr/>
          <p:nvPr/>
        </p:nvSpPr>
        <p:spPr>
          <a:xfrm>
            <a:off x="1251515" y="2703922"/>
            <a:ext cx="2227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PLC/Robot</a:t>
            </a:r>
            <a:r>
              <a:rPr lang="zh-CN" altLang="en-US" sz="1200" dirty="0">
                <a:solidFill>
                  <a:srgbClr val="000000"/>
                </a:solidFill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</a:rPr>
              <a:t>TCP</a:t>
            </a:r>
            <a:r>
              <a:rPr lang="zh-CN" altLang="en-US" sz="1200" dirty="0">
                <a:solidFill>
                  <a:srgbClr val="000000"/>
                </a:solidFill>
              </a:rPr>
              <a:t>发送</a:t>
            </a:r>
            <a:r>
              <a:rPr lang="en-US" altLang="zh-CN" sz="1200" dirty="0">
                <a:solidFill>
                  <a:srgbClr val="000000"/>
                </a:solidFill>
              </a:rPr>
              <a:t>10</a:t>
            </a:r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AE7132-3923-4DE3-BB29-AECFC6B0D96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78921" y="284242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B42CA22-1081-45BC-BB91-4A86CFED2ACF}"/>
              </a:ext>
            </a:extLst>
          </p:cNvPr>
          <p:cNvSpPr txBox="1"/>
          <p:nvPr/>
        </p:nvSpPr>
        <p:spPr>
          <a:xfrm>
            <a:off x="898658" y="5419580"/>
            <a:ext cx="569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000" dirty="0">
                <a:solidFill>
                  <a:srgbClr val="000000"/>
                </a:solidFill>
              </a:rPr>
              <a:t>该功能面向于想要打开</a:t>
            </a:r>
            <a:r>
              <a:rPr lang="en-US" altLang="zh-CN" sz="1000" dirty="0">
                <a:solidFill>
                  <a:srgbClr val="000000"/>
                </a:solidFill>
              </a:rPr>
              <a:t>AIMV</a:t>
            </a:r>
            <a:r>
              <a:rPr lang="zh-CN" altLang="en-US" sz="1000" dirty="0">
                <a:solidFill>
                  <a:srgbClr val="000000"/>
                </a:solidFill>
              </a:rPr>
              <a:t>软件后自动开始图像采集的客户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377D896-EEB3-43D0-B31C-00397F6176C2}"/>
              </a:ext>
            </a:extLst>
          </p:cNvPr>
          <p:cNvCxnSpPr>
            <a:cxnSpLocks/>
          </p:cNvCxnSpPr>
          <p:nvPr/>
        </p:nvCxnSpPr>
        <p:spPr>
          <a:xfrm>
            <a:off x="978397" y="5117170"/>
            <a:ext cx="44674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C489659-1B8D-4B33-803A-C44817EF99B9}"/>
              </a:ext>
            </a:extLst>
          </p:cNvPr>
          <p:cNvSpPr txBox="1"/>
          <p:nvPr/>
        </p:nvSpPr>
        <p:spPr>
          <a:xfrm>
            <a:off x="899517" y="5110137"/>
            <a:ext cx="577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打开软件时自动运行在线部署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D7E99C6-C572-41CB-B147-D7E7FE56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47" y="5795527"/>
            <a:ext cx="1740941" cy="94434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035BDEC-B48B-4636-A979-53A3C0A0A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230" y="6017740"/>
            <a:ext cx="422463" cy="4224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C03A0A-FC7D-45AB-B9BC-842AA34B9048}"/>
              </a:ext>
            </a:extLst>
          </p:cNvPr>
          <p:cNvSpPr/>
          <p:nvPr/>
        </p:nvSpPr>
        <p:spPr>
          <a:xfrm>
            <a:off x="1551921" y="6774153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AIMV</a:t>
            </a:r>
            <a:r>
              <a:rPr lang="zh-CN" altLang="en-US" sz="1000" dirty="0">
                <a:solidFill>
                  <a:srgbClr val="000000"/>
                </a:solidFill>
              </a:rPr>
              <a:t>软件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B50115-AA7D-41DC-89D8-A7DF7C4649E0}"/>
              </a:ext>
            </a:extLst>
          </p:cNvPr>
          <p:cNvSpPr/>
          <p:nvPr/>
        </p:nvSpPr>
        <p:spPr>
          <a:xfrm>
            <a:off x="3851845" y="6784022"/>
            <a:ext cx="26869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Setting </a:t>
            </a:r>
            <a:r>
              <a:rPr lang="zh-CN" altLang="en-US" sz="1000" dirty="0">
                <a:solidFill>
                  <a:srgbClr val="000000"/>
                </a:solidFill>
              </a:rPr>
              <a:t>栏目下的</a:t>
            </a:r>
            <a:r>
              <a:rPr lang="en-US" altLang="zh-CN" sz="1000" dirty="0">
                <a:solidFill>
                  <a:srgbClr val="000000"/>
                </a:solidFill>
              </a:rPr>
              <a:t> Advanced Setting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9EB16F4-DF0A-4C58-AD45-4AC3DC7CAD7C}"/>
              </a:ext>
            </a:extLst>
          </p:cNvPr>
          <p:cNvSpPr/>
          <p:nvPr/>
        </p:nvSpPr>
        <p:spPr>
          <a:xfrm>
            <a:off x="4156136" y="6222248"/>
            <a:ext cx="631813" cy="466367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BD66E09-F539-42AA-B3AE-3ADBFD92B3E7}"/>
              </a:ext>
            </a:extLst>
          </p:cNvPr>
          <p:cNvSpPr/>
          <p:nvPr/>
        </p:nvSpPr>
        <p:spPr>
          <a:xfrm>
            <a:off x="1522342" y="8505549"/>
            <a:ext cx="4283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勾选</a:t>
            </a:r>
            <a:r>
              <a:rPr lang="en-US" altLang="zh-CN" sz="1000" dirty="0">
                <a:solidFill>
                  <a:srgbClr val="000000"/>
                </a:solidFill>
              </a:rPr>
              <a:t> “Auto Open Project when Startup”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选择</a:t>
            </a:r>
            <a:r>
              <a:rPr lang="en-US" altLang="zh-CN" sz="1000" dirty="0">
                <a:solidFill>
                  <a:srgbClr val="000000"/>
                </a:solidFill>
              </a:rPr>
              <a:t> Project Folder </a:t>
            </a:r>
            <a:r>
              <a:rPr lang="zh-CN" altLang="en-US" sz="1000" dirty="0">
                <a:solidFill>
                  <a:srgbClr val="000000"/>
                </a:solidFill>
              </a:rPr>
              <a:t>工程文件夹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选择名为 </a:t>
            </a:r>
            <a:r>
              <a:rPr lang="en-US" altLang="zh-CN" sz="1000" dirty="0">
                <a:solidFill>
                  <a:srgbClr val="000000"/>
                </a:solidFill>
              </a:rPr>
              <a:t>“</a:t>
            </a:r>
            <a:r>
              <a:rPr lang="en-US" altLang="zh-CN" sz="1000">
                <a:solidFill>
                  <a:srgbClr val="000000"/>
                </a:solidFill>
              </a:rPr>
              <a:t>Step_3_</a:t>
            </a:r>
            <a:r>
              <a:rPr lang="en-US" altLang="zh-CN" sz="1000" dirty="0">
                <a:solidFill>
                  <a:srgbClr val="000000"/>
                </a:solidFill>
              </a:rPr>
              <a:t>AI</a:t>
            </a:r>
            <a:r>
              <a:rPr lang="en-US" altLang="zh-CN" sz="1000" dirty="0"/>
              <a:t>X_XXXXXX</a:t>
            </a:r>
            <a:r>
              <a:rPr lang="en-US" altLang="zh-CN" sz="1000" dirty="0">
                <a:solidFill>
                  <a:srgbClr val="000000"/>
                </a:solidFill>
              </a:rPr>
              <a:t>” </a:t>
            </a:r>
            <a:r>
              <a:rPr lang="zh-CN" altLang="en-US" sz="1000" dirty="0">
                <a:solidFill>
                  <a:srgbClr val="000000"/>
                </a:solidFill>
              </a:rPr>
              <a:t>的工程，点击</a:t>
            </a:r>
            <a:r>
              <a:rPr lang="en-US" altLang="zh-CN" sz="1000" dirty="0">
                <a:solidFill>
                  <a:srgbClr val="000000"/>
                </a:solidFill>
              </a:rPr>
              <a:t> OK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6A9B4BB-4E2A-4E47-A1A4-2A7D0A8F9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088231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在线检测部署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6B8515-0240-454D-9447-56DD98DEA0E1}"/>
              </a:ext>
            </a:extLst>
          </p:cNvPr>
          <p:cNvSpPr txBox="1"/>
          <p:nvPr/>
        </p:nvSpPr>
        <p:spPr>
          <a:xfrm>
            <a:off x="998633" y="3817669"/>
            <a:ext cx="5949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发送</a:t>
            </a:r>
            <a:r>
              <a:rPr lang="en-US" altLang="zh-CN" sz="1000" dirty="0">
                <a:solidFill>
                  <a:srgbClr val="000000"/>
                </a:solidFill>
              </a:rPr>
              <a:t>10</a:t>
            </a:r>
            <a:r>
              <a:rPr lang="zh-CN" altLang="en-US" sz="1000" dirty="0">
                <a:solidFill>
                  <a:srgbClr val="000000"/>
                </a:solidFill>
              </a:rPr>
              <a:t>，则其功能与单击</a:t>
            </a:r>
            <a:r>
              <a:rPr lang="en-US" altLang="zh-CN" sz="1000" dirty="0">
                <a:solidFill>
                  <a:srgbClr val="000000"/>
                </a:solidFill>
              </a:rPr>
              <a:t> “Start Inspection”</a:t>
            </a:r>
            <a:r>
              <a:rPr lang="zh-CN" altLang="en-US" sz="1000" dirty="0">
                <a:solidFill>
                  <a:srgbClr val="000000"/>
                </a:solidFill>
              </a:rPr>
              <a:t>按钮相同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通过</a:t>
            </a:r>
            <a:r>
              <a:rPr lang="en-US" altLang="zh-CN" sz="1000" dirty="0">
                <a:solidFill>
                  <a:srgbClr val="000000"/>
                </a:solidFill>
              </a:rPr>
              <a:t>TCP</a:t>
            </a:r>
            <a:r>
              <a:rPr lang="zh-CN" altLang="en-US" sz="1000" dirty="0">
                <a:solidFill>
                  <a:srgbClr val="000000"/>
                </a:solidFill>
              </a:rPr>
              <a:t>发送</a:t>
            </a:r>
            <a:r>
              <a:rPr lang="en-US" altLang="zh-CN" sz="1000" dirty="0">
                <a:solidFill>
                  <a:srgbClr val="000000"/>
                </a:solidFill>
              </a:rPr>
              <a:t>1</a:t>
            </a:r>
            <a:r>
              <a:rPr lang="zh-CN" altLang="en-US" sz="1000" dirty="0">
                <a:solidFill>
                  <a:srgbClr val="000000"/>
                </a:solidFill>
              </a:rPr>
              <a:t>，则其功能与单击 </a:t>
            </a:r>
            <a:r>
              <a:rPr lang="en-US" altLang="zh-CN" sz="1000" dirty="0">
                <a:solidFill>
                  <a:srgbClr val="000000"/>
                </a:solidFill>
              </a:rPr>
              <a:t>“Save Current Image” </a:t>
            </a:r>
            <a:r>
              <a:rPr lang="zh-CN" altLang="en-US" sz="1000" dirty="0">
                <a:solidFill>
                  <a:srgbClr val="000000"/>
                </a:solidFill>
              </a:rPr>
              <a:t>按钮相同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如果检测结果为</a:t>
            </a:r>
            <a:r>
              <a:rPr lang="en-US" altLang="zh-CN" sz="1000" dirty="0">
                <a:solidFill>
                  <a:srgbClr val="000000"/>
                </a:solidFill>
              </a:rPr>
              <a:t>OK</a:t>
            </a:r>
            <a:r>
              <a:rPr lang="zh-CN" altLang="en-US" sz="1000" dirty="0">
                <a:solidFill>
                  <a:srgbClr val="000000"/>
                </a:solidFill>
              </a:rPr>
              <a:t>，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将收到</a:t>
            </a:r>
            <a:r>
              <a:rPr lang="en-US" altLang="zh-CN" sz="1000" dirty="0">
                <a:solidFill>
                  <a:srgbClr val="000000"/>
                </a:solidFill>
              </a:rPr>
              <a:t>1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如果检测结果为</a:t>
            </a:r>
            <a:r>
              <a:rPr lang="en-US" altLang="zh-CN" sz="1000" dirty="0">
                <a:solidFill>
                  <a:srgbClr val="000000"/>
                </a:solidFill>
              </a:rPr>
              <a:t>NG</a:t>
            </a:r>
            <a:r>
              <a:rPr lang="zh-CN" altLang="en-US" sz="1000" dirty="0">
                <a:solidFill>
                  <a:srgbClr val="000000"/>
                </a:solidFill>
              </a:rPr>
              <a:t>，</a:t>
            </a:r>
            <a:r>
              <a:rPr lang="en-US" altLang="zh-CN" sz="1000" dirty="0">
                <a:solidFill>
                  <a:srgbClr val="000000"/>
                </a:solidFill>
              </a:rPr>
              <a:t>PLC/Robot</a:t>
            </a:r>
            <a:r>
              <a:rPr lang="zh-CN" altLang="en-US" sz="1000" dirty="0">
                <a:solidFill>
                  <a:srgbClr val="000000"/>
                </a:solidFill>
              </a:rPr>
              <a:t>将收到</a:t>
            </a:r>
            <a:r>
              <a:rPr lang="en-US" altLang="zh-CN" sz="1000" dirty="0">
                <a:solidFill>
                  <a:srgbClr val="000000"/>
                </a:solidFill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rgbClr val="000000"/>
                </a:solidFill>
              </a:rPr>
              <a:t>* </a:t>
            </a:r>
            <a:r>
              <a:rPr lang="zh-CN" altLang="en-US" sz="1000" dirty="0">
                <a:solidFill>
                  <a:srgbClr val="000000"/>
                </a:solidFill>
              </a:rPr>
              <a:t>有关连接问题，请参阅</a:t>
            </a:r>
            <a:r>
              <a:rPr lang="en-US" altLang="zh-CN" sz="1000" dirty="0">
                <a:solidFill>
                  <a:srgbClr val="000000"/>
                </a:solidFill>
              </a:rPr>
              <a:t>FAQ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776C1F-B41D-4740-BF6B-8D90716A558F}"/>
              </a:ext>
            </a:extLst>
          </p:cNvPr>
          <p:cNvSpPr/>
          <p:nvPr/>
        </p:nvSpPr>
        <p:spPr>
          <a:xfrm>
            <a:off x="1673255" y="7375799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965FAC-6046-4BFB-9923-0B72C7EFDD83}"/>
              </a:ext>
            </a:extLst>
          </p:cNvPr>
          <p:cNvSpPr/>
          <p:nvPr/>
        </p:nvSpPr>
        <p:spPr>
          <a:xfrm>
            <a:off x="1673254" y="782006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18774A-016D-457F-9789-DF6963ACDE97}"/>
              </a:ext>
            </a:extLst>
          </p:cNvPr>
          <p:cNvSpPr/>
          <p:nvPr/>
        </p:nvSpPr>
        <p:spPr>
          <a:xfrm>
            <a:off x="1673253" y="807770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AD7B0-17F7-49B6-9765-4F5A30320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893" y="2681610"/>
            <a:ext cx="1750695" cy="9342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48F37E-41BF-4709-9C59-8E4DA9332C22}"/>
              </a:ext>
            </a:extLst>
          </p:cNvPr>
          <p:cNvSpPr/>
          <p:nvPr/>
        </p:nvSpPr>
        <p:spPr>
          <a:xfrm>
            <a:off x="1251515" y="3318862"/>
            <a:ext cx="2227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PLC/Robot</a:t>
            </a:r>
            <a:r>
              <a:rPr lang="zh-CN" altLang="en-US" sz="1200" dirty="0">
                <a:solidFill>
                  <a:srgbClr val="000000"/>
                </a:solidFill>
              </a:rPr>
              <a:t>通过</a:t>
            </a:r>
            <a:r>
              <a:rPr lang="en-US" altLang="zh-CN" sz="1200" dirty="0">
                <a:solidFill>
                  <a:srgbClr val="000000"/>
                </a:solidFill>
              </a:rPr>
              <a:t>TCP</a:t>
            </a:r>
            <a:r>
              <a:rPr lang="zh-CN" altLang="en-US" sz="1200" dirty="0">
                <a:solidFill>
                  <a:srgbClr val="000000"/>
                </a:solidFill>
              </a:rPr>
              <a:t>发送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en-US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9F051-03C7-41FB-9645-354DEC34BCBD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478921" y="345736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3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664296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维护、保修和版权</a:t>
            </a: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2CBDCE-44A3-4C35-A86E-E98396AC124F}"/>
              </a:ext>
            </a:extLst>
          </p:cNvPr>
          <p:cNvSpPr txBox="1">
            <a:spLocks/>
          </p:cNvSpPr>
          <p:nvPr/>
        </p:nvSpPr>
        <p:spPr>
          <a:xfrm>
            <a:off x="960043" y="843762"/>
            <a:ext cx="5639587" cy="8894632"/>
          </a:xfrm>
          <a:prstGeom prst="rect">
            <a:avLst/>
          </a:prstGeo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000" dirty="0">
                <a:solidFill>
                  <a:srgbClr val="000000"/>
                </a:solidFill>
              </a:rPr>
              <a:t>AI </a:t>
            </a:r>
            <a:r>
              <a:rPr lang="zh-CN" altLang="en-US" sz="1000" dirty="0">
                <a:solidFill>
                  <a:srgbClr val="000000"/>
                </a:solidFill>
              </a:rPr>
              <a:t>机器视觉是一种精密的光学仪器，在光学、机器视觉、机器学习等领域有着各种先进的技术，因此，对其进行定期、正确的维护是保证产品正常工作、延长使用寿命的重要环节。</a:t>
            </a:r>
            <a:endParaRPr lang="en-US" sz="10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b="1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b="1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b="1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b="1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在进行维护前，必须先关闭总开关，并确保灯罩完全冷却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200" b="1" dirty="0">
                <a:solidFill>
                  <a:srgbClr val="000000"/>
                </a:solidFill>
              </a:rPr>
              <a:t>镜头</a:t>
            </a:r>
            <a:endParaRPr lang="en-US" sz="1200" b="1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镜片的保养要尽量小心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不要用力过猛和造成刮伤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部署一个应用后，不要移动或旋转镜头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镜片表面脏污影响使用时，通常要清洗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如果镜片表面有灰尘和污垢，可用软刷、棉毛、镜片纸或湿棉签清洁。镜头纸或棉签可以蘸很少的水，这样可避免有水渗入镜头</a:t>
            </a:r>
            <a:endParaRPr lang="en-US" sz="10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200" b="1" dirty="0">
                <a:solidFill>
                  <a:srgbClr val="000000"/>
                </a:solidFill>
              </a:rPr>
              <a:t>照明单元</a:t>
            </a:r>
            <a:endParaRPr lang="en-US" sz="1200" b="1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照明设备的维护应尽可能小心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不要用力过猛和造成刮伤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部署一个应用后，不要移动或旋转照明设备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如果光源内侧周围有灰尘和污垢，可用软布清洁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如果光源的</a:t>
            </a:r>
            <a:r>
              <a:rPr lang="en-US" altLang="zh-CN" sz="1000" dirty="0">
                <a:solidFill>
                  <a:srgbClr val="000000"/>
                </a:solidFill>
              </a:rPr>
              <a:t>LED</a:t>
            </a:r>
            <a:r>
              <a:rPr lang="zh-CN" altLang="en-US" sz="1000" dirty="0">
                <a:solidFill>
                  <a:srgbClr val="000000"/>
                </a:solidFill>
              </a:rPr>
              <a:t>单元损坏或照明强度降低，应及时更换</a:t>
            </a:r>
            <a:endParaRPr lang="en-US" sz="10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3"/>
            </a:pPr>
            <a:r>
              <a:rPr lang="zh-CN" altLang="en-US" sz="1200" b="1" dirty="0">
                <a:solidFill>
                  <a:srgbClr val="000000"/>
                </a:solidFill>
              </a:rPr>
              <a:t>相机</a:t>
            </a:r>
            <a:endParaRPr lang="en-US" sz="1200" b="1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不要将相机的传感器暴露在外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确保相机与连接线的连接可靠、稳定</a:t>
            </a:r>
            <a:endParaRPr lang="en-US" sz="10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zh-CN" altLang="en-US" sz="1200" b="1" dirty="0">
                <a:solidFill>
                  <a:srgbClr val="000000"/>
                </a:solidFill>
              </a:rPr>
              <a:t>相机线路</a:t>
            </a:r>
            <a:endParaRPr lang="en-US" sz="1200" b="1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及时更换损坏的电线部分，避免短路或线路断裂</a:t>
            </a:r>
            <a:endParaRPr lang="en-US" sz="10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5"/>
            </a:pPr>
            <a:r>
              <a:rPr lang="zh-CN" altLang="en-US" sz="1200" b="1" dirty="0">
                <a:solidFill>
                  <a:srgbClr val="000000"/>
                </a:solidFill>
              </a:rPr>
              <a:t>装配零件</a:t>
            </a:r>
            <a:endParaRPr lang="en-US" sz="1200" b="1" dirty="0">
              <a:solidFill>
                <a:srgbClr val="000000"/>
              </a:solidFill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rgbClr val="000000"/>
                </a:solidFill>
              </a:rPr>
              <a:t>当不使用显微镜时，请用防尘盖盖住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9F1A9-3335-47F3-AD58-6D1383A59026}"/>
              </a:ext>
            </a:extLst>
          </p:cNvPr>
          <p:cNvSpPr txBox="1"/>
          <p:nvPr/>
        </p:nvSpPr>
        <p:spPr>
          <a:xfrm>
            <a:off x="899517" y="1961530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</a:rPr>
              <a:t>维护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DE104-F03C-4BAA-A86B-DDDEB819C3CB}"/>
              </a:ext>
            </a:extLst>
          </p:cNvPr>
          <p:cNvCxnSpPr>
            <a:cxnSpLocks/>
          </p:cNvCxnSpPr>
          <p:nvPr/>
        </p:nvCxnSpPr>
        <p:spPr>
          <a:xfrm>
            <a:off x="971525" y="1961530"/>
            <a:ext cx="11521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7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0506DC-043C-40B8-AC37-88AC0E17D4B3}"/>
              </a:ext>
            </a:extLst>
          </p:cNvPr>
          <p:cNvSpPr txBox="1"/>
          <p:nvPr/>
        </p:nvSpPr>
        <p:spPr>
          <a:xfrm>
            <a:off x="915519" y="80940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</a:rPr>
              <a:t>保修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A9CDC6-B632-415F-A73F-211D6C13989B}"/>
              </a:ext>
            </a:extLst>
          </p:cNvPr>
          <p:cNvSpPr txBox="1">
            <a:spLocks/>
          </p:cNvSpPr>
          <p:nvPr/>
        </p:nvSpPr>
        <p:spPr>
          <a:xfrm>
            <a:off x="937892" y="1097434"/>
            <a:ext cx="5639587" cy="1656184"/>
          </a:xfrm>
          <a:prstGeom prst="rect">
            <a:avLst/>
          </a:prstGeo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保修期为自发票日期起</a:t>
            </a:r>
            <a:r>
              <a:rPr lang="en-US" altLang="zh-CN" sz="1000" dirty="0">
                <a:solidFill>
                  <a:srgbClr val="000000"/>
                </a:solidFill>
              </a:rPr>
              <a:t>1</a:t>
            </a:r>
            <a:r>
              <a:rPr lang="zh-CN" altLang="en-US" sz="1000" dirty="0">
                <a:solidFill>
                  <a:srgbClr val="000000"/>
                </a:solidFill>
              </a:rPr>
              <a:t>年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卖方提供损坏部件的修理和更换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因人为因素或使用不当造成的任何损害，卖方概不负责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28600" lvl="1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卖方对运输造成的任何损害不承担责任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F95C8-875F-4C77-A32C-0E16FCC9162F}"/>
              </a:ext>
            </a:extLst>
          </p:cNvPr>
          <p:cNvSpPr txBox="1"/>
          <p:nvPr/>
        </p:nvSpPr>
        <p:spPr>
          <a:xfrm>
            <a:off x="915519" y="246558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</a:rPr>
              <a:t>版权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139308-9134-4643-BFFB-7EA2D8869208}"/>
              </a:ext>
            </a:extLst>
          </p:cNvPr>
          <p:cNvSpPr txBox="1">
            <a:spLocks/>
          </p:cNvSpPr>
          <p:nvPr/>
        </p:nvSpPr>
        <p:spPr>
          <a:xfrm>
            <a:off x="960043" y="2825626"/>
            <a:ext cx="5639587" cy="864096"/>
          </a:xfrm>
          <a:prstGeom prst="rect">
            <a:avLst/>
          </a:prstGeom>
        </p:spPr>
        <p:txBody>
          <a:bodyPr/>
          <a:lstStyle>
            <a:lvl1pPr marL="0" indent="0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None/>
              <a:defRPr sz="1004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2720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89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37866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78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3012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67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8159" indent="-127573" algn="l" defTabSz="510293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47"/>
              </a:spcAft>
              <a:buFont typeface="Arial" panose="020B0604020202020204" pitchFamily="34" charset="0"/>
              <a:buChar char="•"/>
              <a:defRPr sz="558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3305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58452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13598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744" indent="-127573" algn="l" defTabSz="510293" rtl="0" eaLnBrk="1" latinLnBrk="0" hangingPunct="1">
              <a:lnSpc>
                <a:spcPct val="90000"/>
              </a:lnSpc>
              <a:spcBef>
                <a:spcPts val="279"/>
              </a:spcBef>
              <a:buFont typeface="Arial" panose="020B0604020202020204" pitchFamily="34" charset="0"/>
              <a:buChar char="•"/>
              <a:defRPr sz="10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dirty="0">
                <a:solidFill>
                  <a:srgbClr val="000000"/>
                </a:solidFill>
              </a:rPr>
              <a:t>© 2020 TE Connectivity </a:t>
            </a:r>
            <a:r>
              <a:rPr lang="zh-CN" altLang="en-US" sz="1000" dirty="0">
                <a:solidFill>
                  <a:srgbClr val="000000"/>
                </a:solidFill>
              </a:rPr>
              <a:t>保密并专有。请勿对外复制或传播，包括未经授权的代表和经销商。通过限制印刷品和回收纸张，创造一个可持续的未来。</a:t>
            </a:r>
            <a:endParaRPr lang="en-US" sz="1000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94010-3E5A-4A64-8303-F060D1297354}"/>
              </a:ext>
            </a:extLst>
          </p:cNvPr>
          <p:cNvCxnSpPr>
            <a:cxnSpLocks/>
          </p:cNvCxnSpPr>
          <p:nvPr/>
        </p:nvCxnSpPr>
        <p:spPr>
          <a:xfrm>
            <a:off x="971525" y="2465586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0C2576E3-52E3-426F-A8D0-2A245502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664296" cy="52322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维护、保修和版权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5861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E5358-1C55-4620-8D41-FB4BA194A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5D103-BC8C-4ADD-A2BA-A5510993FC70}"/>
              </a:ext>
            </a:extLst>
          </p:cNvPr>
          <p:cNvSpPr txBox="1"/>
          <p:nvPr/>
        </p:nvSpPr>
        <p:spPr>
          <a:xfrm>
            <a:off x="755501" y="1097434"/>
            <a:ext cx="590465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rgbClr val="000000"/>
                </a:solidFill>
              </a:rPr>
              <a:t>AMT </a:t>
            </a:r>
            <a:r>
              <a:rPr lang="zh-CN" altLang="en-US" sz="1600" b="1" dirty="0">
                <a:solidFill>
                  <a:srgbClr val="000000"/>
                </a:solidFill>
              </a:rPr>
              <a:t>联系方式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rgbClr val="000000"/>
                </a:solidFill>
              </a:rPr>
              <a:t>AMT Shanghai:</a:t>
            </a: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altLang="zh-CN" sz="1600" dirty="0">
                <a:solidFill>
                  <a:srgbClr val="000000"/>
                </a:solidFill>
              </a:rPr>
              <a:t>Alex</a:t>
            </a:r>
            <a:r>
              <a:rPr lang="en-US" sz="1600" dirty="0">
                <a:solidFill>
                  <a:srgbClr val="000000"/>
                </a:solidFill>
              </a:rPr>
              <a:t> Zhou, </a:t>
            </a:r>
            <a:r>
              <a:rPr lang="en-US" sz="1600" dirty="0">
                <a:solidFill>
                  <a:srgbClr val="000000"/>
                </a:solidFill>
                <a:hlinkClick r:id="rId2"/>
              </a:rPr>
              <a:t>zhou_alex@te.com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Tel: +86-021-33259280</a:t>
            </a:r>
          </a:p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rgbClr val="000000"/>
                </a:solidFill>
              </a:rPr>
              <a:t>AMT Harrisburg:</a:t>
            </a: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Sonny O Osunkwo,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sonny.osunkwo@te.com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Tel: +1-7179865673</a:t>
            </a:r>
          </a:p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rgbClr val="000000"/>
                </a:solidFill>
              </a:rPr>
              <a:t>AMT Hermosillo:</a:t>
            </a: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Angel A Slistan,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angel.slistan@te.com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	Tel: +52-6621432067</a:t>
            </a:r>
          </a:p>
          <a:p>
            <a:pPr>
              <a:spcBef>
                <a:spcPts val="2400"/>
              </a:spcBef>
            </a:pPr>
            <a:endParaRPr lang="en-US" sz="1600" b="1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220BE-CA7A-4886-972E-28C0B185169B}"/>
              </a:ext>
            </a:extLst>
          </p:cNvPr>
          <p:cNvSpPr txBox="1"/>
          <p:nvPr/>
        </p:nvSpPr>
        <p:spPr>
          <a:xfrm>
            <a:off x="755501" y="146304"/>
            <a:ext cx="165618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联系我们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87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448272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二维</a:t>
            </a:r>
            <a:r>
              <a:rPr lang="en-US" altLang="zh-CN" sz="2400" dirty="0"/>
              <a:t>AI </a:t>
            </a:r>
            <a:r>
              <a:rPr lang="zh-CN" altLang="en-US" sz="2400" dirty="0"/>
              <a:t>缺陷检测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D01E0-C099-417C-9B37-3646BDB25624}"/>
              </a:ext>
            </a:extLst>
          </p:cNvPr>
          <p:cNvSpPr txBox="1"/>
          <p:nvPr/>
        </p:nvSpPr>
        <p:spPr>
          <a:xfrm>
            <a:off x="882604" y="4751165"/>
            <a:ext cx="268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</a:rPr>
              <a:t>功能种类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56AA3-0D57-4170-A882-6F5F260C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36" y="1324357"/>
            <a:ext cx="5446763" cy="1986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F6AA-3B53-44DF-8902-0DB190EF4443}"/>
              </a:ext>
            </a:extLst>
          </p:cNvPr>
          <p:cNvSpPr txBox="1"/>
          <p:nvPr/>
        </p:nvSpPr>
        <p:spPr>
          <a:xfrm>
            <a:off x="1333926" y="3594972"/>
            <a:ext cx="11521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相机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系统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551CCD-D76A-4E67-AF8D-F313628BF420}"/>
              </a:ext>
            </a:extLst>
          </p:cNvPr>
          <p:cNvSpPr/>
          <p:nvPr/>
        </p:nvSpPr>
        <p:spPr>
          <a:xfrm>
            <a:off x="1115541" y="3637749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3B4BF-2E2B-4101-80B7-D1824EEA7324}"/>
              </a:ext>
            </a:extLst>
          </p:cNvPr>
          <p:cNvSpPr txBox="1"/>
          <p:nvPr/>
        </p:nvSpPr>
        <p:spPr>
          <a:xfrm>
            <a:off x="2954610" y="3597751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本地电脑的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AIMV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软件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D876A-3F62-461E-B53C-ABFFF855AF04}"/>
              </a:ext>
            </a:extLst>
          </p:cNvPr>
          <p:cNvSpPr/>
          <p:nvPr/>
        </p:nvSpPr>
        <p:spPr>
          <a:xfrm>
            <a:off x="2664238" y="3645704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4E723-38B4-4358-BB72-8DA4AAFF7D37}"/>
              </a:ext>
            </a:extLst>
          </p:cNvPr>
          <p:cNvSpPr txBox="1"/>
          <p:nvPr/>
        </p:nvSpPr>
        <p:spPr>
          <a:xfrm>
            <a:off x="4823146" y="3616216"/>
            <a:ext cx="1800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在云服务器上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训练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模型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ACB0E-BFC9-4E57-909F-4D181AFDB8B3}"/>
              </a:ext>
            </a:extLst>
          </p:cNvPr>
          <p:cNvSpPr/>
          <p:nvPr/>
        </p:nvSpPr>
        <p:spPr>
          <a:xfrm>
            <a:off x="4571925" y="3665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</a:t>
            </a:r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03D5B-CD95-4901-BA0D-8FC8718D22C6}"/>
              </a:ext>
            </a:extLst>
          </p:cNvPr>
          <p:cNvSpPr txBox="1"/>
          <p:nvPr/>
        </p:nvSpPr>
        <p:spPr>
          <a:xfrm>
            <a:off x="882604" y="862733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</a:rPr>
              <a:t>二维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</a:rPr>
              <a:t>缺陷检测系统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2F7625-D7DC-4599-A232-2A5101D22A40}"/>
              </a:ext>
            </a:extLst>
          </p:cNvPr>
          <p:cNvSpPr txBox="1"/>
          <p:nvPr/>
        </p:nvSpPr>
        <p:spPr>
          <a:xfrm>
            <a:off x="870978" y="8381275"/>
            <a:ext cx="1836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分类检测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基于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OK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NG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样本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训练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模型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6F4B1-AA27-477C-8D09-FDC803E7FABD}"/>
              </a:ext>
            </a:extLst>
          </p:cNvPr>
          <p:cNvSpPr txBox="1"/>
          <p:nvPr/>
        </p:nvSpPr>
        <p:spPr>
          <a:xfrm>
            <a:off x="2868111" y="8381275"/>
            <a:ext cx="1836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缺陷定位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基于标注的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NG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样本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训练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模型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DFE19E-2A45-484A-AFCD-32D9E8DBD804}"/>
              </a:ext>
            </a:extLst>
          </p:cNvPr>
          <p:cNvCxnSpPr>
            <a:cxnSpLocks/>
          </p:cNvCxnSpPr>
          <p:nvPr/>
        </p:nvCxnSpPr>
        <p:spPr>
          <a:xfrm>
            <a:off x="978417" y="4751165"/>
            <a:ext cx="7851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C49DC1-69FA-4E63-AFC4-72CB0C8CB4D8}"/>
              </a:ext>
            </a:extLst>
          </p:cNvPr>
          <p:cNvSpPr txBox="1"/>
          <p:nvPr/>
        </p:nvSpPr>
        <p:spPr>
          <a:xfrm>
            <a:off x="4782476" y="8381275"/>
            <a:ext cx="1836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异常检测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基于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OK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样本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训练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模型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D57546-D21D-4D57-A799-D2A01FA2B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7" y="5201738"/>
            <a:ext cx="1391907" cy="1041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12C4C4-314F-4D89-AAA7-DE50830CA2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7" y="6914318"/>
            <a:ext cx="1391907" cy="10523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669C2C-1A89-48BF-97E8-ED897824F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60" y="5201738"/>
            <a:ext cx="1391907" cy="10412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23A634-FEBB-40CA-87F2-29E778C56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60" y="6914318"/>
            <a:ext cx="1391907" cy="10523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821456-20C0-4F12-99D4-B9CED8A38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25" y="5201738"/>
            <a:ext cx="1391907" cy="10412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6E4F4C-35B0-4397-A180-3F4FD71C4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25" y="6914318"/>
            <a:ext cx="1391907" cy="105230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67666E-C7B0-4CE6-A25D-5B28C2B4D460}"/>
              </a:ext>
            </a:extLst>
          </p:cNvPr>
          <p:cNvSpPr/>
          <p:nvPr/>
        </p:nvSpPr>
        <p:spPr>
          <a:xfrm>
            <a:off x="1097502" y="6254038"/>
            <a:ext cx="1383157" cy="2765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OK</a:t>
            </a:r>
            <a:endParaRPr lang="en-US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715233-A9FE-4AA3-81EB-5938F0193B17}"/>
              </a:ext>
            </a:extLst>
          </p:cNvPr>
          <p:cNvSpPr/>
          <p:nvPr/>
        </p:nvSpPr>
        <p:spPr>
          <a:xfrm>
            <a:off x="1097502" y="7982230"/>
            <a:ext cx="1383157" cy="2765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NG</a:t>
            </a:r>
            <a:endParaRPr lang="en-US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C5CD37-26CF-44F1-8616-D14E71FA706B}"/>
              </a:ext>
            </a:extLst>
          </p:cNvPr>
          <p:cNvSpPr/>
          <p:nvPr/>
        </p:nvSpPr>
        <p:spPr>
          <a:xfrm>
            <a:off x="3094635" y="6254038"/>
            <a:ext cx="1383157" cy="2765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OK</a:t>
            </a:r>
            <a:endParaRPr lang="en-US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BB68D2-7311-40CA-AFD0-354E8821799A}"/>
              </a:ext>
            </a:extLst>
          </p:cNvPr>
          <p:cNvSpPr/>
          <p:nvPr/>
        </p:nvSpPr>
        <p:spPr>
          <a:xfrm>
            <a:off x="5009000" y="6254038"/>
            <a:ext cx="1383157" cy="2765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OK</a:t>
            </a:r>
            <a:endParaRPr lang="en-US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23D88B-7169-4A5A-8BAA-E24CF6FBC3C5}"/>
              </a:ext>
            </a:extLst>
          </p:cNvPr>
          <p:cNvSpPr/>
          <p:nvPr/>
        </p:nvSpPr>
        <p:spPr>
          <a:xfrm>
            <a:off x="3094635" y="7982230"/>
            <a:ext cx="1383157" cy="2765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NG</a:t>
            </a:r>
            <a:endParaRPr lang="en-US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2252-77E2-43AE-8364-CF99EA579C07}"/>
              </a:ext>
            </a:extLst>
          </p:cNvPr>
          <p:cNvSpPr/>
          <p:nvPr/>
        </p:nvSpPr>
        <p:spPr>
          <a:xfrm>
            <a:off x="5009000" y="7982230"/>
            <a:ext cx="1383157" cy="2765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NG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FCF6C-17AF-4B2A-A7EA-F061E3CCB110}"/>
              </a:ext>
            </a:extLst>
          </p:cNvPr>
          <p:cNvSpPr/>
          <p:nvPr/>
        </p:nvSpPr>
        <p:spPr>
          <a:xfrm rot="985408">
            <a:off x="3547872" y="7140729"/>
            <a:ext cx="751778" cy="682706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9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506D8-2F2D-4748-BD41-FF4D3EF4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2079167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部署前的准备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E1CEE-1C57-416A-A728-A9447740066C}"/>
              </a:ext>
            </a:extLst>
          </p:cNvPr>
          <p:cNvSpPr txBox="1"/>
          <p:nvPr/>
        </p:nvSpPr>
        <p:spPr>
          <a:xfrm>
            <a:off x="3779837" y="7794178"/>
            <a:ext cx="283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b="1" dirty="0">
                <a:solidFill>
                  <a:srgbClr val="000000"/>
                </a:solidFill>
              </a:rPr>
              <a:t>推荐电脑配置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6B6626-3122-40EA-B88D-35C0D97C96E6}"/>
              </a:ext>
            </a:extLst>
          </p:cNvPr>
          <p:cNvCxnSpPr>
            <a:cxnSpLocks/>
          </p:cNvCxnSpPr>
          <p:nvPr/>
        </p:nvCxnSpPr>
        <p:spPr>
          <a:xfrm>
            <a:off x="3869620" y="7794178"/>
            <a:ext cx="9183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458BFA-2A06-46BF-8502-27823217D894}"/>
              </a:ext>
            </a:extLst>
          </p:cNvPr>
          <p:cNvSpPr/>
          <p:nvPr/>
        </p:nvSpPr>
        <p:spPr>
          <a:xfrm>
            <a:off x="3827240" y="8053716"/>
            <a:ext cx="293511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CPU: Intel i5 8</a:t>
            </a:r>
            <a:r>
              <a:rPr lang="en-US" sz="1100" baseline="30000" dirty="0">
                <a:solidFill>
                  <a:srgbClr val="000000"/>
                </a:solidFill>
              </a:rPr>
              <a:t>th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zh-CN" altLang="en-US" sz="1100" dirty="0">
                <a:solidFill>
                  <a:srgbClr val="000000"/>
                </a:solidFill>
              </a:rPr>
              <a:t>系列或更好</a:t>
            </a:r>
            <a:endParaRPr lang="en-US" sz="11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GPU: NVIDIA GTX 2060 6G </a:t>
            </a:r>
            <a:r>
              <a:rPr lang="zh-CN" altLang="en-US" sz="1100" dirty="0">
                <a:solidFill>
                  <a:srgbClr val="000000"/>
                </a:solidFill>
              </a:rPr>
              <a:t>或更好</a:t>
            </a:r>
            <a:endParaRPr lang="en-US" sz="11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ROM: &gt;= 16 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00000"/>
                </a:solidFill>
              </a:rPr>
              <a:t>硬盘容量</a:t>
            </a:r>
            <a:r>
              <a:rPr lang="en-US" sz="1100" dirty="0">
                <a:solidFill>
                  <a:srgbClr val="000000"/>
                </a:solidFill>
              </a:rPr>
              <a:t>: &gt;= 512 G, </a:t>
            </a:r>
            <a:r>
              <a:rPr lang="zh-CN" altLang="en-US" sz="1100" dirty="0">
                <a:solidFill>
                  <a:srgbClr val="000000"/>
                </a:solidFill>
              </a:rPr>
              <a:t>固态硬盘更佳</a:t>
            </a:r>
            <a:endParaRPr lang="en-US" sz="11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USB 3.0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USB </a:t>
            </a:r>
            <a:r>
              <a:rPr lang="zh-CN" altLang="en-US" sz="1100" dirty="0">
                <a:solidFill>
                  <a:srgbClr val="000000"/>
                </a:solidFill>
              </a:rPr>
              <a:t>端口</a:t>
            </a:r>
            <a:r>
              <a:rPr lang="en-US" sz="1100" dirty="0">
                <a:solidFill>
                  <a:srgbClr val="000000"/>
                </a:solidFill>
              </a:rPr>
              <a:t> &gt; 3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Windows 10 </a:t>
            </a:r>
            <a:r>
              <a:rPr lang="zh-CN" altLang="en-US" sz="1100" dirty="0">
                <a:solidFill>
                  <a:srgbClr val="000000"/>
                </a:solidFill>
              </a:rPr>
              <a:t>及更高</a:t>
            </a:r>
            <a:r>
              <a:rPr lang="en-US" sz="1100" dirty="0">
                <a:solidFill>
                  <a:srgbClr val="000000"/>
                </a:solidFill>
              </a:rPr>
              <a:t>, 64 bit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00000"/>
                </a:solidFill>
              </a:rPr>
              <a:t>屏幕</a:t>
            </a:r>
            <a:r>
              <a:rPr lang="en-US" sz="1100" dirty="0">
                <a:solidFill>
                  <a:srgbClr val="000000"/>
                </a:solidFill>
              </a:rPr>
              <a:t> &gt; 21 </a:t>
            </a:r>
            <a:r>
              <a:rPr lang="zh-CN" altLang="en-US" sz="1100" dirty="0">
                <a:solidFill>
                  <a:srgbClr val="000000"/>
                </a:solidFill>
              </a:rPr>
              <a:t>英寸</a:t>
            </a:r>
            <a:endParaRPr lang="en-US" sz="1100" dirty="0">
              <a:solidFill>
                <a:srgbClr val="000000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00000"/>
                </a:solidFill>
              </a:rPr>
              <a:t>分辨率</a:t>
            </a:r>
            <a:r>
              <a:rPr lang="en-US" altLang="zh-CN" sz="1100" dirty="0">
                <a:solidFill>
                  <a:srgbClr val="000000"/>
                </a:solidFill>
              </a:rPr>
              <a:t> &gt;= 1080P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00000"/>
                </a:solidFill>
              </a:rPr>
              <a:t>彩色显示</a:t>
            </a:r>
            <a:endParaRPr lang="en-US" sz="1100" dirty="0">
              <a:solidFill>
                <a:srgbClr val="000000"/>
              </a:solidFill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C4417F26-E1CF-409F-BE82-6445E2B44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59" y="1380965"/>
            <a:ext cx="1099518" cy="175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5D03A-3EA4-460F-B920-3DD079575B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4" r="-1"/>
          <a:stretch/>
        </p:blipFill>
        <p:spPr>
          <a:xfrm>
            <a:off x="4198178" y="1269365"/>
            <a:ext cx="1950714" cy="1751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CFDA3-E6A9-45EE-91CC-9924F423DDD4}"/>
              </a:ext>
            </a:extLst>
          </p:cNvPr>
          <p:cNvSpPr txBox="1"/>
          <p:nvPr/>
        </p:nvSpPr>
        <p:spPr>
          <a:xfrm>
            <a:off x="1583354" y="3264405"/>
            <a:ext cx="15471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显微镜已组装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C9C15C-B649-4102-9C23-CEEA3EA3556B}"/>
              </a:ext>
            </a:extLst>
          </p:cNvPr>
          <p:cNvSpPr/>
          <p:nvPr/>
        </p:nvSpPr>
        <p:spPr>
          <a:xfrm>
            <a:off x="1286048" y="3205810"/>
            <a:ext cx="365760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EE395-7C40-43E2-BF4B-BCF91860B302}"/>
              </a:ext>
            </a:extLst>
          </p:cNvPr>
          <p:cNvSpPr txBox="1"/>
          <p:nvPr/>
        </p:nvSpPr>
        <p:spPr>
          <a:xfrm>
            <a:off x="4577551" y="3250189"/>
            <a:ext cx="17800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符合推荐配置的电脑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12A1-921B-4418-A3E4-89FBF763FF14}"/>
              </a:ext>
            </a:extLst>
          </p:cNvPr>
          <p:cNvSpPr/>
          <p:nvPr/>
        </p:nvSpPr>
        <p:spPr>
          <a:xfrm>
            <a:off x="4187830" y="3205810"/>
            <a:ext cx="365760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C1FDE-B2A1-477E-B8B5-AC6424A97BBF}"/>
              </a:ext>
            </a:extLst>
          </p:cNvPr>
          <p:cNvSpPr txBox="1"/>
          <p:nvPr/>
        </p:nvSpPr>
        <p:spPr>
          <a:xfrm>
            <a:off x="933314" y="81088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请阅读快速入门，并确保已完成以下步骤：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203C6F-7639-4BA0-B3B9-F46394E28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95" y="4813856"/>
            <a:ext cx="554578" cy="554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8D8CA-D242-4C85-A994-6DEBAF7F4C15}"/>
              </a:ext>
            </a:extLst>
          </p:cNvPr>
          <p:cNvSpPr txBox="1"/>
          <p:nvPr/>
        </p:nvSpPr>
        <p:spPr>
          <a:xfrm>
            <a:off x="1692965" y="6706495"/>
            <a:ext cx="17346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AIMV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软件和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AI Environment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环境已经安装在电脑上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D15C7-FEDA-49C8-BF70-9A755FC43E77}"/>
              </a:ext>
            </a:extLst>
          </p:cNvPr>
          <p:cNvSpPr/>
          <p:nvPr/>
        </p:nvSpPr>
        <p:spPr>
          <a:xfrm>
            <a:off x="1286048" y="6827426"/>
            <a:ext cx="365760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EC35AF-C513-439E-8E21-C639C7BA1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159" y="4014070"/>
            <a:ext cx="1743587" cy="26153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FA5799-8523-4F02-9B38-93778BC97909}"/>
              </a:ext>
            </a:extLst>
          </p:cNvPr>
          <p:cNvSpPr txBox="1"/>
          <p:nvPr/>
        </p:nvSpPr>
        <p:spPr>
          <a:xfrm>
            <a:off x="4553590" y="6812919"/>
            <a:ext cx="19507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相机已经注册，并且能拍摄清晰图像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678153-384C-4CBB-8A92-6DBE27A0920E}"/>
              </a:ext>
            </a:extLst>
          </p:cNvPr>
          <p:cNvSpPr/>
          <p:nvPr/>
        </p:nvSpPr>
        <p:spPr>
          <a:xfrm>
            <a:off x="4187830" y="6827426"/>
            <a:ext cx="365760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4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2C61D-9C56-437C-B83E-4DC55E9BD871}"/>
              </a:ext>
            </a:extLst>
          </p:cNvPr>
          <p:cNvSpPr txBox="1"/>
          <p:nvPr/>
        </p:nvSpPr>
        <p:spPr>
          <a:xfrm>
            <a:off x="1692965" y="9860134"/>
            <a:ext cx="1779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可访问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AWS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训练服务器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44F3B9-3602-46DF-B313-78CA0FD923EF}"/>
              </a:ext>
            </a:extLst>
          </p:cNvPr>
          <p:cNvSpPr/>
          <p:nvPr/>
        </p:nvSpPr>
        <p:spPr>
          <a:xfrm>
            <a:off x="1286048" y="9823016"/>
            <a:ext cx="365760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5</a:t>
            </a:r>
            <a:endParaRPr lang="en-US" sz="16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E178B5-D3DA-4B26-8E7D-4D94B9677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25" y="3245953"/>
            <a:ext cx="275494" cy="2624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76B8DD-5F69-48CF-B704-4BB425A38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375" y="3257452"/>
            <a:ext cx="275494" cy="262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1C591D-12DE-4082-9E01-F05ADC74C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18" y="6879068"/>
            <a:ext cx="275494" cy="262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17B4B6-1180-4BA8-B444-A98C154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328" y="6898424"/>
            <a:ext cx="275494" cy="262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183ECA-B80A-4DE2-B90C-C7F6AD40C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5" y="9874658"/>
            <a:ext cx="275494" cy="262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57AF9A-4A50-402B-B88B-6A32C3A17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614" y="4553508"/>
            <a:ext cx="2183730" cy="16064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48165E-F479-4AD4-BD71-F8BBB3986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587" y="7618231"/>
            <a:ext cx="2128159" cy="207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10" y="146304"/>
            <a:ext cx="1440159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部署步骤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44D24-F2A6-4F50-A551-DA3DCA6269D2}"/>
              </a:ext>
            </a:extLst>
          </p:cNvPr>
          <p:cNvSpPr txBox="1"/>
          <p:nvPr/>
        </p:nvSpPr>
        <p:spPr>
          <a:xfrm>
            <a:off x="882604" y="809402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分类检测和异常检测的部署步骤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D8A82-858D-46D2-A69B-4CF93C1B6118}"/>
              </a:ext>
            </a:extLst>
          </p:cNvPr>
          <p:cNvSpPr txBox="1"/>
          <p:nvPr/>
        </p:nvSpPr>
        <p:spPr>
          <a:xfrm>
            <a:off x="882604" y="5559446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缺陷定位检测的部署步骤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3964F97C-5B58-4A5B-BB46-EB417D75291A}"/>
              </a:ext>
            </a:extLst>
          </p:cNvPr>
          <p:cNvSpPr/>
          <p:nvPr/>
        </p:nvSpPr>
        <p:spPr>
          <a:xfrm flipH="1">
            <a:off x="1115541" y="1169442"/>
            <a:ext cx="3217056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1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图像采集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3C1DD24D-B15C-4CF4-A93B-B17ECBA886AA}"/>
              </a:ext>
            </a:extLst>
          </p:cNvPr>
          <p:cNvSpPr/>
          <p:nvPr/>
        </p:nvSpPr>
        <p:spPr>
          <a:xfrm flipH="1">
            <a:off x="1115541" y="2029491"/>
            <a:ext cx="3217056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2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图像分割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194F594D-6978-45FD-8EEC-DA8EDC8476D9}"/>
              </a:ext>
            </a:extLst>
          </p:cNvPr>
          <p:cNvSpPr/>
          <p:nvPr/>
        </p:nvSpPr>
        <p:spPr>
          <a:xfrm flipH="1">
            <a:off x="1115541" y="2889540"/>
            <a:ext cx="3217056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3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图像贴签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36341D6C-F9C5-48FA-8870-76B2225110A3}"/>
              </a:ext>
            </a:extLst>
          </p:cNvPr>
          <p:cNvSpPr/>
          <p:nvPr/>
        </p:nvSpPr>
        <p:spPr>
          <a:xfrm flipH="1">
            <a:off x="1115541" y="3761143"/>
            <a:ext cx="3217056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4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通过训练服务器训练模型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9392F8EB-977A-48C3-8DA8-310848BBA684}"/>
              </a:ext>
            </a:extLst>
          </p:cNvPr>
          <p:cNvSpPr/>
          <p:nvPr/>
        </p:nvSpPr>
        <p:spPr>
          <a:xfrm flipH="1">
            <a:off x="1115541" y="4632746"/>
            <a:ext cx="3217056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5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使用训练好的模型进行部署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76B29-392C-4A39-8780-14D7C1D761A9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>
            <a:off x="2724069" y="1750472"/>
            <a:ext cx="0" cy="27901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D325D-86A6-4EE8-B815-BB6961B7649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2724069" y="2610521"/>
            <a:ext cx="0" cy="27901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3C2AB-512D-4376-A427-7BD5AA005FB0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>
            <a:off x="2724069" y="3470570"/>
            <a:ext cx="0" cy="29057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FD7352-78CE-4DDA-B054-CFAF9EA16A62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>
            <a:off x="2724069" y="4342173"/>
            <a:ext cx="0" cy="29057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AB9F0B6E-1002-462E-8169-D12F4F20B701}"/>
              </a:ext>
            </a:extLst>
          </p:cNvPr>
          <p:cNvSpPr/>
          <p:nvPr/>
        </p:nvSpPr>
        <p:spPr>
          <a:xfrm flipH="1">
            <a:off x="1115541" y="6054100"/>
            <a:ext cx="3217057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1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图像采集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5D88B02D-1CD5-48F3-B85E-9F3E6CD79E93}"/>
              </a:ext>
            </a:extLst>
          </p:cNvPr>
          <p:cNvSpPr/>
          <p:nvPr/>
        </p:nvSpPr>
        <p:spPr>
          <a:xfrm flipH="1">
            <a:off x="1115541" y="6914149"/>
            <a:ext cx="3217057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2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图像分割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0CAA4FEE-0BD8-491B-966E-6B7A85EC75B6}"/>
              </a:ext>
            </a:extLst>
          </p:cNvPr>
          <p:cNvSpPr/>
          <p:nvPr/>
        </p:nvSpPr>
        <p:spPr>
          <a:xfrm flipH="1">
            <a:off x="1115541" y="7774198"/>
            <a:ext cx="3217057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3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图像标记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4E70E3D4-307B-4C6B-87B9-1BA3F290A3A3}"/>
              </a:ext>
            </a:extLst>
          </p:cNvPr>
          <p:cNvSpPr/>
          <p:nvPr/>
        </p:nvSpPr>
        <p:spPr>
          <a:xfrm flipH="1">
            <a:off x="1115541" y="8645801"/>
            <a:ext cx="3217057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4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通过训练服务器训练模型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340C30BD-DA93-4017-967D-63A1488E3936}"/>
              </a:ext>
            </a:extLst>
          </p:cNvPr>
          <p:cNvSpPr/>
          <p:nvPr/>
        </p:nvSpPr>
        <p:spPr>
          <a:xfrm flipH="1">
            <a:off x="1115541" y="9517404"/>
            <a:ext cx="3217057" cy="5810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步骤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 5</a:t>
            </a:r>
          </a:p>
          <a:p>
            <a:pPr algn="ct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使用训练好的模型进行部署</a:t>
            </a:r>
            <a:endParaRPr lang="en-US" altLang="zh-C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2C114D-A1B9-4071-8423-1B5EE32F9158}"/>
              </a:ext>
            </a:extLst>
          </p:cNvPr>
          <p:cNvCxnSpPr>
            <a:stCxn id="27" idx="1"/>
            <a:endCxn id="28" idx="3"/>
          </p:cNvCxnSpPr>
          <p:nvPr/>
        </p:nvCxnSpPr>
        <p:spPr>
          <a:xfrm>
            <a:off x="2724069" y="6635130"/>
            <a:ext cx="0" cy="279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186F44-CB12-4705-9B17-AC2DE582BDDF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>
            <a:off x="2724069" y="7495179"/>
            <a:ext cx="0" cy="279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71E2ED-B227-49AA-AB83-6A08C9448599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>
            <a:off x="2724069" y="8355228"/>
            <a:ext cx="0" cy="290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E66C4C-0BCA-40C2-9B3B-358BE3CB9BED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>
            <a:off x="2724069" y="9226831"/>
            <a:ext cx="0" cy="290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3EF8244-0F72-4CBE-9D70-31797F6B6C62}"/>
              </a:ext>
            </a:extLst>
          </p:cNvPr>
          <p:cNvCxnSpPr>
            <a:cxnSpLocks/>
            <a:stCxn id="14" idx="2"/>
            <a:endCxn id="10" idx="2"/>
          </p:cNvCxnSpPr>
          <p:nvPr/>
        </p:nvCxnSpPr>
        <p:spPr>
          <a:xfrm flipV="1">
            <a:off x="4332597" y="1459957"/>
            <a:ext cx="12700" cy="3463304"/>
          </a:xfrm>
          <a:prstGeom prst="bentConnector3">
            <a:avLst>
              <a:gd name="adj1" fmla="val 2800000"/>
            </a:avLst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DF6E025-267D-4A3B-9CA1-AF2F64E3A1EA}"/>
              </a:ext>
            </a:extLst>
          </p:cNvPr>
          <p:cNvCxnSpPr>
            <a:cxnSpLocks/>
            <a:stCxn id="31" idx="2"/>
            <a:endCxn id="27" idx="2"/>
          </p:cNvCxnSpPr>
          <p:nvPr/>
        </p:nvCxnSpPr>
        <p:spPr>
          <a:xfrm flipV="1">
            <a:off x="4332598" y="6344615"/>
            <a:ext cx="12700" cy="3463304"/>
          </a:xfrm>
          <a:prstGeom prst="bentConnector3">
            <a:avLst>
              <a:gd name="adj1" fmla="val 28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975F08E-D9D9-433F-817E-AB8799D9174B}"/>
              </a:ext>
            </a:extLst>
          </p:cNvPr>
          <p:cNvSpPr/>
          <p:nvPr/>
        </p:nvSpPr>
        <p:spPr>
          <a:xfrm>
            <a:off x="4654653" y="2825137"/>
            <a:ext cx="2293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</a:rPr>
              <a:t>需要提升检测的精度？</a:t>
            </a:r>
            <a:endParaRPr lang="en-US" altLang="zh-CN" sz="1400" dirty="0">
              <a:solidFill>
                <a:srgbClr val="000000"/>
              </a:solidFill>
            </a:endParaRPr>
          </a:p>
          <a:p>
            <a:r>
              <a:rPr lang="zh-CN" altLang="en-US" sz="1400" dirty="0">
                <a:solidFill>
                  <a:srgbClr val="000000"/>
                </a:solidFill>
              </a:rPr>
              <a:t>请参考</a:t>
            </a:r>
            <a:r>
              <a:rPr lang="en-US" altLang="zh-CN" sz="1400" dirty="0">
                <a:solidFill>
                  <a:srgbClr val="000000"/>
                </a:solidFill>
              </a:rPr>
              <a:t>FAQ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D5BA5E-53DF-4D51-855A-7301AE8938E1}"/>
              </a:ext>
            </a:extLst>
          </p:cNvPr>
          <p:cNvSpPr/>
          <p:nvPr/>
        </p:nvSpPr>
        <p:spPr>
          <a:xfrm>
            <a:off x="4671967" y="7774198"/>
            <a:ext cx="2365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</a:rPr>
              <a:t>需要提升检测的精度？</a:t>
            </a:r>
            <a:endParaRPr lang="en-US" altLang="zh-CN" sz="1400" dirty="0">
              <a:solidFill>
                <a:srgbClr val="000000"/>
              </a:solidFill>
            </a:endParaRPr>
          </a:p>
          <a:p>
            <a:r>
              <a:rPr lang="zh-CN" altLang="en-US" sz="1400" dirty="0">
                <a:solidFill>
                  <a:srgbClr val="000000"/>
                </a:solidFill>
              </a:rPr>
              <a:t>请参考</a:t>
            </a:r>
            <a:r>
              <a:rPr lang="en-US" altLang="zh-CN" sz="1400" dirty="0">
                <a:solidFill>
                  <a:srgbClr val="000000"/>
                </a:solidFill>
              </a:rPr>
              <a:t>FAQ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BC7717-7A1B-418F-BC3D-FD152B2E3510}"/>
              </a:ext>
            </a:extLst>
          </p:cNvPr>
          <p:cNvCxnSpPr>
            <a:cxnSpLocks/>
          </p:cNvCxnSpPr>
          <p:nvPr/>
        </p:nvCxnSpPr>
        <p:spPr>
          <a:xfrm>
            <a:off x="971525" y="5559446"/>
            <a:ext cx="19442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09F1C-FC2E-4C37-A145-8C9BA853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952328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为您的应用选择工具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3C432-834C-4A09-B342-51CCF24C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05" y="5013088"/>
            <a:ext cx="4097236" cy="76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B9D61-F984-47B1-BEF6-3A130556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96" y="1743285"/>
            <a:ext cx="1818832" cy="120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B3B2D-0F90-4001-A5A5-1286F8973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18" y="1745351"/>
            <a:ext cx="1818832" cy="12054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90D89C-A0D1-4371-8E45-B839E8B81F07}"/>
              </a:ext>
            </a:extLst>
          </p:cNvPr>
          <p:cNvSpPr/>
          <p:nvPr/>
        </p:nvSpPr>
        <p:spPr>
          <a:xfrm>
            <a:off x="1649051" y="1303863"/>
            <a:ext cx="1305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</a:rPr>
              <a:t>水平对齐产品</a:t>
            </a:r>
          </a:p>
          <a:p>
            <a:pPr algn="ctr"/>
            <a:r>
              <a:rPr lang="zh-CN" altLang="en-US" sz="1200" dirty="0">
                <a:solidFill>
                  <a:srgbClr val="000000"/>
                </a:solidFill>
              </a:rPr>
              <a:t>（处理速度更快</a:t>
            </a:r>
            <a:r>
              <a:rPr lang="en-US" altLang="zh-CN" sz="1200" dirty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E19D0D-FC53-449F-8013-053CD76B43FA}"/>
              </a:ext>
            </a:extLst>
          </p:cNvPr>
          <p:cNvSpPr/>
          <p:nvPr/>
        </p:nvSpPr>
        <p:spPr>
          <a:xfrm>
            <a:off x="4934823" y="140097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</a:rPr>
              <a:t>有旋转的产品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F8195-38F1-416F-9531-2E443C997696}"/>
              </a:ext>
            </a:extLst>
          </p:cNvPr>
          <p:cNvSpPr txBox="1"/>
          <p:nvPr/>
        </p:nvSpPr>
        <p:spPr>
          <a:xfrm>
            <a:off x="877135" y="4606081"/>
            <a:ext cx="235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创建您的应用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E46785-7A37-43C9-A59F-9A8F1869A1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71525" y="4606081"/>
            <a:ext cx="1085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B258400-CAA1-4A2D-A962-F02875FA0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27" y="3544221"/>
            <a:ext cx="666919" cy="554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D83C7-5AB9-4600-AFF1-85C5F7F88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049" y="3531078"/>
            <a:ext cx="652973" cy="554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5E2214-3E03-498C-8C02-529A43803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572" y="3526130"/>
            <a:ext cx="460898" cy="554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35392-A557-4E11-9159-6B4D2CAFC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552" y="3526131"/>
            <a:ext cx="465121" cy="554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E7316-B064-4C9F-AE6C-B270697E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8432" y="6492335"/>
            <a:ext cx="2582809" cy="1517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BC2C1D-AE0E-4D3B-B4F5-09545A7454B9}"/>
              </a:ext>
            </a:extLst>
          </p:cNvPr>
          <p:cNvSpPr txBox="1"/>
          <p:nvPr/>
        </p:nvSpPr>
        <p:spPr>
          <a:xfrm>
            <a:off x="1760346" y="5830208"/>
            <a:ext cx="395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 algn="ctr">
              <a:buFont typeface="+mj-lt"/>
              <a:buAutoNum type="arabicPeriod"/>
            </a:pPr>
            <a:r>
              <a:rPr lang="zh-CN" altLang="en-US" sz="1400" dirty="0">
                <a:solidFill>
                  <a:srgbClr val="000000"/>
                </a:solidFill>
              </a:rPr>
              <a:t>点击所需的工具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A7590-4B66-42C3-9A6D-B326616F2376}"/>
              </a:ext>
            </a:extLst>
          </p:cNvPr>
          <p:cNvSpPr txBox="1"/>
          <p:nvPr/>
        </p:nvSpPr>
        <p:spPr>
          <a:xfrm>
            <a:off x="1026684" y="8059271"/>
            <a:ext cx="556146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400" dirty="0">
                <a:solidFill>
                  <a:srgbClr val="000000"/>
                </a:solidFill>
              </a:rPr>
              <a:t>选择</a:t>
            </a:r>
            <a:r>
              <a:rPr lang="en-US" sz="1400" dirty="0">
                <a:solidFill>
                  <a:srgbClr val="000000"/>
                </a:solidFill>
              </a:rPr>
              <a:t> “Directory” </a:t>
            </a:r>
            <a:r>
              <a:rPr lang="zh-CN" altLang="en-US" sz="1400" dirty="0">
                <a:solidFill>
                  <a:srgbClr val="000000"/>
                </a:solidFill>
              </a:rPr>
              <a:t>目录并在</a:t>
            </a:r>
            <a:r>
              <a:rPr lang="en-US" sz="1400" dirty="0">
                <a:solidFill>
                  <a:srgbClr val="000000"/>
                </a:solidFill>
              </a:rPr>
              <a:t> “Folder Name” </a:t>
            </a:r>
            <a:r>
              <a:rPr lang="zh-CN" altLang="en-US" sz="1400" dirty="0">
                <a:solidFill>
                  <a:srgbClr val="000000"/>
                </a:solidFill>
              </a:rPr>
              <a:t>输入文件名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288925" indent="-28892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400" dirty="0">
                <a:solidFill>
                  <a:srgbClr val="000000"/>
                </a:solidFill>
              </a:rPr>
              <a:t>点击</a:t>
            </a:r>
            <a:r>
              <a:rPr lang="en-US" sz="1400" dirty="0">
                <a:solidFill>
                  <a:srgbClr val="000000"/>
                </a:solidFill>
              </a:rPr>
              <a:t> “Ok”, </a:t>
            </a:r>
            <a:r>
              <a:rPr lang="zh-CN" altLang="en-US" sz="1400" dirty="0">
                <a:solidFill>
                  <a:srgbClr val="000000"/>
                </a:solidFill>
              </a:rPr>
              <a:t>创建应用程序，软件将自动启动图像采集工程。有关图像采集的更多操作，请参阅图像采集页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D7AD1-BD9A-4771-9C09-1F883F2CB837}"/>
              </a:ext>
            </a:extLst>
          </p:cNvPr>
          <p:cNvSpPr txBox="1"/>
          <p:nvPr/>
        </p:nvSpPr>
        <p:spPr>
          <a:xfrm>
            <a:off x="899517" y="8612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针对不同产品类型的可选工具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49FF44-CE8A-4DD3-86C3-35EE534F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119" y="3522080"/>
            <a:ext cx="652973" cy="554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79D211-BFE3-4DB3-AEBA-5DE34FD6B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611" y="3531078"/>
            <a:ext cx="460898" cy="5543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2D7A7B-7257-4352-B842-39DB4DE38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3028" y="3522080"/>
            <a:ext cx="465121" cy="55432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5568AE-08D9-422D-99DB-C7CC4ECFE7FA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1363387" y="2950821"/>
            <a:ext cx="938247" cy="59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97FB4C-D442-4549-AC3E-B31DF2C1594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2099536" y="2950821"/>
            <a:ext cx="202098" cy="58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D437AD-FC16-4F4B-BD62-FC034C8CE6A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2301634" y="2950821"/>
            <a:ext cx="468479" cy="57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45279-EEF0-43A8-B234-662167AFB70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2301634" y="2950821"/>
            <a:ext cx="1056387" cy="57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319A42-AF70-4B05-92F1-BACE9571D36A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4772606" y="2947774"/>
            <a:ext cx="716206" cy="57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544620-E3AD-413D-9A6E-C2CAE766BFBC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5488812" y="2947774"/>
            <a:ext cx="122248" cy="58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F274A9-71F3-4488-B9C2-6663C8C65AFA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>
            <a:off x="5488812" y="2947774"/>
            <a:ext cx="866777" cy="57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3BCE902-C0E4-4739-815E-7F47BC7C6506}"/>
              </a:ext>
            </a:extLst>
          </p:cNvPr>
          <p:cNvSpPr/>
          <p:nvPr/>
        </p:nvSpPr>
        <p:spPr>
          <a:xfrm>
            <a:off x="5130709" y="7337902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78FC06-BA57-46E0-BD9C-57E224451764}"/>
              </a:ext>
            </a:extLst>
          </p:cNvPr>
          <p:cNvSpPr/>
          <p:nvPr/>
        </p:nvSpPr>
        <p:spPr>
          <a:xfrm>
            <a:off x="5130708" y="7559671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227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4C7D0-F1E3-44A4-8A82-51F7F15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016224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手动图像采集</a:t>
            </a:r>
            <a:endParaRPr lang="en-US" sz="2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2DBAE7-0BEC-4F9D-89A1-15F5ED62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59" y="1342419"/>
            <a:ext cx="1872208" cy="9777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B5BB14-CE6B-4738-8302-9B12518E3351}"/>
              </a:ext>
            </a:extLst>
          </p:cNvPr>
          <p:cNvSpPr txBox="1"/>
          <p:nvPr/>
        </p:nvSpPr>
        <p:spPr>
          <a:xfrm>
            <a:off x="3382367" y="1327680"/>
            <a:ext cx="32287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</a:t>
            </a:r>
            <a:r>
              <a:rPr lang="en-US" altLang="zh-CN" sz="1000" dirty="0">
                <a:solidFill>
                  <a:srgbClr val="000000"/>
                </a:solidFill>
              </a:rPr>
              <a:t> AIMV </a:t>
            </a:r>
            <a:r>
              <a:rPr lang="zh-CN" altLang="en-US" sz="1000" dirty="0">
                <a:solidFill>
                  <a:srgbClr val="000000"/>
                </a:solidFill>
              </a:rPr>
              <a:t>软件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“Open Project” </a:t>
            </a: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打开工程</a:t>
            </a:r>
            <a:r>
              <a:rPr lang="en-US" altLang="zh-CN" sz="1000" dirty="0">
                <a:solidFill>
                  <a:srgbClr val="000000"/>
                </a:solidFill>
              </a:rPr>
              <a:t> “Step_1_AI_ImageCollection”, </a:t>
            </a:r>
            <a:r>
              <a:rPr lang="zh-CN" altLang="en-US" sz="1000" dirty="0">
                <a:solidFill>
                  <a:srgbClr val="000000"/>
                </a:solidFill>
              </a:rPr>
              <a:t>并保证</a:t>
            </a:r>
            <a:r>
              <a:rPr lang="en-US" altLang="zh-CN" sz="1000" dirty="0">
                <a:solidFill>
                  <a:srgbClr val="000000"/>
                </a:solidFill>
              </a:rPr>
              <a:t> “Go to Run Mode” </a:t>
            </a:r>
            <a:r>
              <a:rPr lang="zh-CN" altLang="en-US" sz="1000" dirty="0">
                <a:solidFill>
                  <a:srgbClr val="000000"/>
                </a:solidFill>
              </a:rPr>
              <a:t>已勾选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F8E0E8-4BCC-4F5B-9662-8D186F74C369}"/>
              </a:ext>
            </a:extLst>
          </p:cNvPr>
          <p:cNvSpPr/>
          <p:nvPr/>
        </p:nvSpPr>
        <p:spPr>
          <a:xfrm>
            <a:off x="1535087" y="2174700"/>
            <a:ext cx="584359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DCAA1-2ED8-4CD1-B5FC-1D2CBDF77B72}"/>
              </a:ext>
            </a:extLst>
          </p:cNvPr>
          <p:cNvSpPr txBox="1"/>
          <p:nvPr/>
        </p:nvSpPr>
        <p:spPr>
          <a:xfrm>
            <a:off x="899517" y="861202"/>
            <a:ext cx="42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打开图像采集项目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1D5C27-DF98-469D-B27B-FC09AA60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63" y="1348293"/>
            <a:ext cx="422463" cy="422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ACD51C-E99F-4878-9F35-B3695C5B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39" y="1846061"/>
            <a:ext cx="447887" cy="4612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CC298-D277-4FEC-9B20-0B321F8A7F2D}"/>
              </a:ext>
            </a:extLst>
          </p:cNvPr>
          <p:cNvSpPr txBox="1"/>
          <p:nvPr/>
        </p:nvSpPr>
        <p:spPr>
          <a:xfrm>
            <a:off x="897055" y="302190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白平衡（如有必要）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5BAFA4-1020-4791-8A22-5BA42AAA547F}"/>
              </a:ext>
            </a:extLst>
          </p:cNvPr>
          <p:cNvCxnSpPr>
            <a:cxnSpLocks/>
          </p:cNvCxnSpPr>
          <p:nvPr/>
        </p:nvCxnSpPr>
        <p:spPr>
          <a:xfrm>
            <a:off x="975935" y="3026147"/>
            <a:ext cx="1507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C307DE-9DC8-4F91-A5CD-DA1A8CF23246}"/>
              </a:ext>
            </a:extLst>
          </p:cNvPr>
          <p:cNvSpPr txBox="1"/>
          <p:nvPr/>
        </p:nvSpPr>
        <p:spPr>
          <a:xfrm>
            <a:off x="3382367" y="3600291"/>
            <a:ext cx="3228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如果图像颜色失真，请执行“白平衡”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将白平衡板（包装中的附件）置于显微镜下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点击白平衡按钮调整相机的白平衡值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310DE4-93E1-4E62-8360-F7D800553381}"/>
              </a:ext>
            </a:extLst>
          </p:cNvPr>
          <p:cNvSpPr/>
          <p:nvPr/>
        </p:nvSpPr>
        <p:spPr>
          <a:xfrm>
            <a:off x="2639763" y="5570914"/>
            <a:ext cx="548640" cy="146870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9C97B-EFDE-45F9-980E-F8DC542A16DB}"/>
              </a:ext>
            </a:extLst>
          </p:cNvPr>
          <p:cNvSpPr txBox="1"/>
          <p:nvPr/>
        </p:nvSpPr>
        <p:spPr>
          <a:xfrm>
            <a:off x="899517" y="6694313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获取清晰的产品图像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9FBACF-0E13-4A37-893F-8C11E67F6537}"/>
              </a:ext>
            </a:extLst>
          </p:cNvPr>
          <p:cNvCxnSpPr>
            <a:cxnSpLocks/>
          </p:cNvCxnSpPr>
          <p:nvPr/>
        </p:nvCxnSpPr>
        <p:spPr>
          <a:xfrm>
            <a:off x="971525" y="6714963"/>
            <a:ext cx="16252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983A18-7CD4-4D35-8A7D-0D8FF67F93EB}"/>
              </a:ext>
            </a:extLst>
          </p:cNvPr>
          <p:cNvSpPr txBox="1"/>
          <p:nvPr/>
        </p:nvSpPr>
        <p:spPr>
          <a:xfrm>
            <a:off x="4954688" y="9194268"/>
            <a:ext cx="1571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3"/>
            </a:pPr>
            <a:r>
              <a:rPr lang="zh-CN" altLang="en-US" sz="1000" dirty="0">
                <a:solidFill>
                  <a:srgbClr val="000000"/>
                </a:solidFill>
              </a:rPr>
              <a:t>旋转以调整镜头焦点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65F7C1-EE76-4B5E-A219-BD30C811674E}"/>
              </a:ext>
            </a:extLst>
          </p:cNvPr>
          <p:cNvGrpSpPr/>
          <p:nvPr/>
        </p:nvGrpSpPr>
        <p:grpSpPr>
          <a:xfrm>
            <a:off x="5364013" y="7290122"/>
            <a:ext cx="728314" cy="1569389"/>
            <a:chOff x="5499795" y="6494313"/>
            <a:chExt cx="481085" cy="1036654"/>
          </a:xfrm>
        </p:grpSpPr>
        <p:pic>
          <p:nvPicPr>
            <p:cNvPr id="32" name="Picture 31" descr="A picture containing indoor, kitchen, wall, sitting&#10;&#10;Description generated with very high confidence">
              <a:extLst>
                <a:ext uri="{FF2B5EF4-FFF2-40B4-BE49-F238E27FC236}">
                  <a16:creationId xmlns:a16="http://schemas.microsoft.com/office/drawing/2014/main" id="{37AB24BF-82F4-494B-A48A-5D4277CE5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2" r="22510"/>
            <a:stretch/>
          </p:blipFill>
          <p:spPr>
            <a:xfrm>
              <a:off x="5506236" y="6494313"/>
              <a:ext cx="474644" cy="103665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936141-65FB-422D-BEF6-BD7316199CC5}"/>
                </a:ext>
              </a:extLst>
            </p:cNvPr>
            <p:cNvSpPr/>
            <p:nvPr/>
          </p:nvSpPr>
          <p:spPr>
            <a:xfrm>
              <a:off x="5499795" y="7017373"/>
              <a:ext cx="481085" cy="243408"/>
            </a:xfrm>
            <a:prstGeom prst="rect">
              <a:avLst/>
            </a:prstGeom>
            <a:noFill/>
            <a:ln w="9525">
              <a:solidFill>
                <a:srgbClr val="F193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576E74-6EDB-4E37-B36D-4D46FC398EFE}"/>
              </a:ext>
            </a:extLst>
          </p:cNvPr>
          <p:cNvGrpSpPr/>
          <p:nvPr/>
        </p:nvGrpSpPr>
        <p:grpSpPr>
          <a:xfrm>
            <a:off x="3394042" y="7069150"/>
            <a:ext cx="1441953" cy="2061299"/>
            <a:chOff x="3490012" y="6215062"/>
            <a:chExt cx="1100171" cy="1572715"/>
          </a:xfrm>
        </p:grpSpPr>
        <p:pic>
          <p:nvPicPr>
            <p:cNvPr id="37" name="图片 6" descr="屏幕剪辑">
              <a:extLst>
                <a:ext uri="{FF2B5EF4-FFF2-40B4-BE49-F238E27FC236}">
                  <a16:creationId xmlns:a16="http://schemas.microsoft.com/office/drawing/2014/main" id="{B01CD239-77C4-4D04-B49D-026126E17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012" y="6215062"/>
              <a:ext cx="1100171" cy="157271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4B3DEE-63D8-4E49-9B3F-DF81A7AC6B1B}"/>
                </a:ext>
              </a:extLst>
            </p:cNvPr>
            <p:cNvSpPr/>
            <p:nvPr/>
          </p:nvSpPr>
          <p:spPr>
            <a:xfrm>
              <a:off x="3738923" y="6879715"/>
              <a:ext cx="320487" cy="256517"/>
            </a:xfrm>
            <a:prstGeom prst="rect">
              <a:avLst/>
            </a:prstGeom>
            <a:noFill/>
            <a:ln w="9525">
              <a:solidFill>
                <a:srgbClr val="F193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89F8D9C-1CAF-4AC4-94F6-7837A6281E15}"/>
              </a:ext>
            </a:extLst>
          </p:cNvPr>
          <p:cNvSpPr txBox="1"/>
          <p:nvPr/>
        </p:nvSpPr>
        <p:spPr>
          <a:xfrm>
            <a:off x="3203773" y="9176202"/>
            <a:ext cx="1822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 startAt="2"/>
            </a:pPr>
            <a:r>
              <a:rPr lang="zh-CN" altLang="en-US" sz="1000" dirty="0">
                <a:solidFill>
                  <a:srgbClr val="000000"/>
                </a:solidFill>
              </a:rPr>
              <a:t>旋转以调整相机的高度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C85DD5-40C3-4F15-A863-446B366B036E}"/>
              </a:ext>
            </a:extLst>
          </p:cNvPr>
          <p:cNvSpPr txBox="1"/>
          <p:nvPr/>
        </p:nvSpPr>
        <p:spPr>
          <a:xfrm>
            <a:off x="979564" y="9194268"/>
            <a:ext cx="2081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单击放大按钮可缩放产品视图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19DA6E-72BA-4BDC-9F23-E5A6BA262A77}"/>
              </a:ext>
            </a:extLst>
          </p:cNvPr>
          <p:cNvGrpSpPr/>
          <p:nvPr/>
        </p:nvGrpSpPr>
        <p:grpSpPr>
          <a:xfrm>
            <a:off x="979564" y="7069150"/>
            <a:ext cx="2081692" cy="2103528"/>
            <a:chOff x="1116341" y="6215062"/>
            <a:chExt cx="1701489" cy="17193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531DFE-ED61-47E7-9A3F-58A6163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341" y="6215062"/>
              <a:ext cx="1701489" cy="1719337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F22DA21-EF52-41CE-8E8F-8D17F8E893E0}"/>
                </a:ext>
              </a:extLst>
            </p:cNvPr>
            <p:cNvSpPr/>
            <p:nvPr/>
          </p:nvSpPr>
          <p:spPr>
            <a:xfrm>
              <a:off x="1116341" y="6518597"/>
              <a:ext cx="213431" cy="230782"/>
            </a:xfrm>
            <a:prstGeom prst="rect">
              <a:avLst/>
            </a:prstGeom>
            <a:noFill/>
            <a:ln w="9525">
              <a:solidFill>
                <a:srgbClr val="F193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8644FF6-E1BC-4260-8D97-1B0091149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3017" y="5741130"/>
            <a:ext cx="1502344" cy="2336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B71B0A-5D23-4F9E-8310-FA685445016D}"/>
              </a:ext>
            </a:extLst>
          </p:cNvPr>
          <p:cNvGrpSpPr/>
          <p:nvPr/>
        </p:nvGrpSpPr>
        <p:grpSpPr>
          <a:xfrm>
            <a:off x="960355" y="3401289"/>
            <a:ext cx="2422012" cy="2665931"/>
            <a:chOff x="1125916" y="3262730"/>
            <a:chExt cx="1766329" cy="194421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0493D8-D3EF-44D3-9A5B-97C6E373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5916" y="3262730"/>
              <a:ext cx="1766329" cy="194421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A5F1DAC-AFA8-48A5-95AE-89199860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6291" y="3467103"/>
              <a:ext cx="1181132" cy="1737360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22512-671E-4B92-A0A4-0CC607FEE0D0}"/>
              </a:ext>
            </a:extLst>
          </p:cNvPr>
          <p:cNvCxnSpPr>
            <a:stCxn id="2" idx="1"/>
          </p:cNvCxnSpPr>
          <p:nvPr/>
        </p:nvCxnSpPr>
        <p:spPr>
          <a:xfrm flipH="1">
            <a:off x="3346991" y="5857979"/>
            <a:ext cx="236026" cy="2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9E2E5F9-55FA-481B-AA08-AB37CBC9DF7C}"/>
              </a:ext>
            </a:extLst>
          </p:cNvPr>
          <p:cNvSpPr/>
          <p:nvPr/>
        </p:nvSpPr>
        <p:spPr>
          <a:xfrm>
            <a:off x="828749" y="1581238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DA3B95-079F-4129-91BD-2FD325E33244}"/>
              </a:ext>
            </a:extLst>
          </p:cNvPr>
          <p:cNvSpPr/>
          <p:nvPr/>
        </p:nvSpPr>
        <p:spPr>
          <a:xfrm>
            <a:off x="827344" y="2125253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57F4690-6CBC-42DA-BEF8-4F7CA1EAC5A1}"/>
              </a:ext>
            </a:extLst>
          </p:cNvPr>
          <p:cNvSpPr/>
          <p:nvPr/>
        </p:nvSpPr>
        <p:spPr>
          <a:xfrm>
            <a:off x="3191148" y="1364487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704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CF5278-E85F-43D9-9CCC-A392EDD5416C}"/>
              </a:ext>
            </a:extLst>
          </p:cNvPr>
          <p:cNvSpPr txBox="1"/>
          <p:nvPr/>
        </p:nvSpPr>
        <p:spPr>
          <a:xfrm>
            <a:off x="2355932" y="1917102"/>
            <a:ext cx="41584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altLang="zh-CN" sz="1000" dirty="0">
                <a:solidFill>
                  <a:srgbClr val="000000"/>
                </a:solidFill>
              </a:rPr>
              <a:t> “Capture – High Exposure”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</a:rPr>
              <a:t> “Capture – Low Exposure”</a:t>
            </a:r>
            <a:r>
              <a:rPr lang="zh-CN" altLang="en-US" sz="1000" dirty="0">
                <a:solidFill>
                  <a:srgbClr val="000000"/>
                </a:solidFill>
              </a:rPr>
              <a:t>，这是采集图像曝光值的上限和下限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点击 </a:t>
            </a:r>
            <a:r>
              <a:rPr lang="en-US" altLang="zh-CN" sz="1000" dirty="0">
                <a:solidFill>
                  <a:srgbClr val="000000"/>
                </a:solidFill>
              </a:rPr>
              <a:t>“Set”</a:t>
            </a:r>
            <a:r>
              <a:rPr lang="zh-CN" altLang="en-US" sz="1000" dirty="0">
                <a:solidFill>
                  <a:srgbClr val="000000"/>
                </a:solidFill>
              </a:rPr>
              <a:t>，然后显示当前曝光的效果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A85AF-2C21-4443-BBA6-70946A703ED2}"/>
              </a:ext>
            </a:extLst>
          </p:cNvPr>
          <p:cNvSpPr txBox="1"/>
          <p:nvPr/>
        </p:nvSpPr>
        <p:spPr>
          <a:xfrm>
            <a:off x="891196" y="809402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设置曝光值和采集图像数量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017C0E-216F-4B5C-B18B-EE2792A5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2" y="1178835"/>
            <a:ext cx="1290150" cy="582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8F3579-3827-4A4A-86CA-6B29DFF9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2" y="1912509"/>
            <a:ext cx="1290150" cy="1290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263A96-F03C-4424-9506-76755F4EA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16" y="3305457"/>
            <a:ext cx="1294892" cy="3768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3D5076-4007-425C-959C-B1EF9FDF3674}"/>
              </a:ext>
            </a:extLst>
          </p:cNvPr>
          <p:cNvSpPr txBox="1"/>
          <p:nvPr/>
        </p:nvSpPr>
        <p:spPr>
          <a:xfrm>
            <a:off x="2355932" y="1179546"/>
            <a:ext cx="4108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图像采集时，设置</a:t>
            </a:r>
            <a:r>
              <a:rPr lang="en-US" altLang="zh-CN" sz="1000" dirty="0">
                <a:solidFill>
                  <a:srgbClr val="000000"/>
                </a:solidFill>
              </a:rPr>
              <a:t> “Display Exposure” </a:t>
            </a:r>
            <a:r>
              <a:rPr lang="zh-CN" altLang="en-US" sz="1000" dirty="0">
                <a:solidFill>
                  <a:srgbClr val="000000"/>
                </a:solidFill>
              </a:rPr>
              <a:t>，这是正常显示的曝光值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</a:p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altLang="zh-CN" sz="1000" dirty="0">
                <a:solidFill>
                  <a:srgbClr val="000000"/>
                </a:solidFill>
              </a:rPr>
              <a:t> “Set”</a:t>
            </a:r>
            <a:r>
              <a:rPr lang="zh-CN" altLang="en-US" sz="1000" dirty="0">
                <a:solidFill>
                  <a:srgbClr val="000000"/>
                </a:solidFill>
              </a:rPr>
              <a:t>，显示当前曝光的效果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A5772-88CC-453F-A1B9-CC6C7B24FC56}"/>
              </a:ext>
            </a:extLst>
          </p:cNvPr>
          <p:cNvSpPr txBox="1"/>
          <p:nvPr/>
        </p:nvSpPr>
        <p:spPr>
          <a:xfrm>
            <a:off x="2339677" y="3282246"/>
            <a:ext cx="407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设置</a:t>
            </a:r>
            <a:r>
              <a:rPr lang="en-US" sz="1000" dirty="0">
                <a:solidFill>
                  <a:srgbClr val="000000"/>
                </a:solidFill>
              </a:rPr>
              <a:t> “Capture Image Number” </a:t>
            </a:r>
            <a:r>
              <a:rPr lang="zh-CN" altLang="en-US" sz="1000" dirty="0">
                <a:solidFill>
                  <a:srgbClr val="000000"/>
                </a:solidFill>
              </a:rPr>
              <a:t>以决定一次获取和保存多少图像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E7416-6446-46AA-A1A3-6299E66017C1}"/>
              </a:ext>
            </a:extLst>
          </p:cNvPr>
          <p:cNvSpPr txBox="1"/>
          <p:nvPr/>
        </p:nvSpPr>
        <p:spPr>
          <a:xfrm>
            <a:off x="872376" y="4410309"/>
            <a:ext cx="55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获取产品图像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4288B9-9ED4-418A-A09B-664F2ED48058}"/>
              </a:ext>
            </a:extLst>
          </p:cNvPr>
          <p:cNvGrpSpPr/>
          <p:nvPr/>
        </p:nvGrpSpPr>
        <p:grpSpPr>
          <a:xfrm>
            <a:off x="990978" y="4794414"/>
            <a:ext cx="5523436" cy="3568796"/>
            <a:chOff x="978397" y="5036654"/>
            <a:chExt cx="4385616" cy="283362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AC56593-FF8D-41A6-AB87-573C3B62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97" y="5036654"/>
              <a:ext cx="4385616" cy="28336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4A10E0-EF0F-49B7-8251-23BA05CC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139" y="5401652"/>
              <a:ext cx="3578786" cy="2320518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0C34D2-EA32-45EE-B417-071E9694F5D2}"/>
              </a:ext>
            </a:extLst>
          </p:cNvPr>
          <p:cNvCxnSpPr>
            <a:cxnSpLocks/>
          </p:cNvCxnSpPr>
          <p:nvPr/>
        </p:nvCxnSpPr>
        <p:spPr>
          <a:xfrm>
            <a:off x="971525" y="4410309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8B8BEF0-1F17-4381-A6E0-4DE6C0323D8A}"/>
              </a:ext>
            </a:extLst>
          </p:cNvPr>
          <p:cNvSpPr/>
          <p:nvPr/>
        </p:nvSpPr>
        <p:spPr>
          <a:xfrm>
            <a:off x="593023" y="8474922"/>
            <a:ext cx="58186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079" lvl="1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将产品放在相机下</a:t>
            </a:r>
            <a:endParaRPr lang="en-US" altLang="zh-CN" sz="1000" dirty="0">
              <a:solidFill>
                <a:srgbClr val="000000"/>
              </a:solidFill>
            </a:endParaRPr>
          </a:p>
          <a:p>
            <a:pPr marL="688079" lvl="1" indent="-231775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“Capture Image”, “Capture OK Image” </a:t>
            </a:r>
            <a:r>
              <a:rPr lang="zh-CN" altLang="en-US" sz="1000" dirty="0">
                <a:solidFill>
                  <a:srgbClr val="000000"/>
                </a:solidFill>
              </a:rPr>
              <a:t>和</a:t>
            </a:r>
            <a:r>
              <a:rPr lang="en-US" sz="1000" dirty="0">
                <a:solidFill>
                  <a:srgbClr val="000000"/>
                </a:solidFill>
              </a:rPr>
              <a:t> “Capture NG Image” </a:t>
            </a:r>
            <a:r>
              <a:rPr lang="zh-CN" altLang="en-US" sz="1000" dirty="0">
                <a:solidFill>
                  <a:srgbClr val="000000"/>
                </a:solidFill>
              </a:rPr>
              <a:t>以获取图像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8BDC0-0FCD-419F-99FE-C006253FE4A1}"/>
              </a:ext>
            </a:extLst>
          </p:cNvPr>
          <p:cNvSpPr/>
          <p:nvPr/>
        </p:nvSpPr>
        <p:spPr>
          <a:xfrm>
            <a:off x="5582363" y="5442486"/>
            <a:ext cx="932052" cy="552576"/>
          </a:xfrm>
          <a:prstGeom prst="rect">
            <a:avLst/>
          </a:prstGeom>
          <a:noFill/>
          <a:ln w="9525">
            <a:solidFill>
              <a:srgbClr val="F19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5DEF92-519D-433C-A643-FC2297AA5584}"/>
              </a:ext>
            </a:extLst>
          </p:cNvPr>
          <p:cNvSpPr txBox="1"/>
          <p:nvPr/>
        </p:nvSpPr>
        <p:spPr>
          <a:xfrm>
            <a:off x="1009545" y="3735180"/>
            <a:ext cx="407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</a:rPr>
              <a:t>如有任何问题，请参阅</a:t>
            </a:r>
            <a:r>
              <a:rPr lang="en-US" altLang="zh-CN" sz="1000" dirty="0">
                <a:solidFill>
                  <a:srgbClr val="000000"/>
                </a:solidFill>
              </a:rPr>
              <a:t>FAQ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3CFDBCDA-5C0B-4210-8DCE-9883234F5AE1}"/>
              </a:ext>
            </a:extLst>
          </p:cNvPr>
          <p:cNvSpPr txBox="1">
            <a:spLocks/>
          </p:cNvSpPr>
          <p:nvPr/>
        </p:nvSpPr>
        <p:spPr>
          <a:xfrm>
            <a:off x="827509" y="146304"/>
            <a:ext cx="2016224" cy="523220"/>
          </a:xfrm>
          <a:prstGeom prst="rect">
            <a:avLst/>
          </a:prstGeom>
          <a:solidFill>
            <a:srgbClr val="E9830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5102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/>
              <a:t>手动图像采集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44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2CAFEA3-36BA-481B-9E35-5A186C7E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70" y="1094805"/>
            <a:ext cx="2160240" cy="1783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6DCAA1-2ED8-4CD1-B5FC-1D2CBDF77B72}"/>
              </a:ext>
            </a:extLst>
          </p:cNvPr>
          <p:cNvSpPr txBox="1"/>
          <p:nvPr/>
        </p:nvSpPr>
        <p:spPr>
          <a:xfrm>
            <a:off x="899517" y="809402"/>
            <a:ext cx="552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图片保存文件夹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D712AA-B069-4811-9345-04919BC1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94" y="1756117"/>
            <a:ext cx="2226842" cy="1122523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EA96326-DB9E-41BC-A194-E7AB66B8B328}"/>
              </a:ext>
            </a:extLst>
          </p:cNvPr>
          <p:cNvCxnSpPr>
            <a:cxnSpLocks/>
          </p:cNvCxnSpPr>
          <p:nvPr/>
        </p:nvCxnSpPr>
        <p:spPr>
          <a:xfrm>
            <a:off x="3327519" y="1963106"/>
            <a:ext cx="996179" cy="15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2990FF-8201-41C2-9607-B66E8E70451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338036" y="2317379"/>
            <a:ext cx="985662" cy="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460A701-0BB1-4956-AFE8-AF88786E8E7B}"/>
              </a:ext>
            </a:extLst>
          </p:cNvPr>
          <p:cNvCxnSpPr>
            <a:cxnSpLocks/>
          </p:cNvCxnSpPr>
          <p:nvPr/>
        </p:nvCxnSpPr>
        <p:spPr>
          <a:xfrm flipV="1">
            <a:off x="3327519" y="2524368"/>
            <a:ext cx="996179" cy="16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8CFC295-C282-4E5C-A85B-A820648698E6}"/>
              </a:ext>
            </a:extLst>
          </p:cNvPr>
          <p:cNvSpPr txBox="1"/>
          <p:nvPr/>
        </p:nvSpPr>
        <p:spPr>
          <a:xfrm>
            <a:off x="971525" y="3162869"/>
            <a:ext cx="538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“Capture Image”, </a:t>
            </a:r>
            <a:r>
              <a:rPr lang="zh-CN" altLang="en-US" sz="1000" dirty="0">
                <a:solidFill>
                  <a:srgbClr val="000000"/>
                </a:solidFill>
              </a:rPr>
              <a:t>图片将会保存在当前项目的 </a:t>
            </a:r>
            <a:r>
              <a:rPr lang="en-US" sz="1000" dirty="0">
                <a:solidFill>
                  <a:srgbClr val="000000"/>
                </a:solidFill>
              </a:rPr>
              <a:t>“unclassified” </a:t>
            </a:r>
            <a:r>
              <a:rPr lang="zh-CN" altLang="en-US" sz="1000" dirty="0">
                <a:solidFill>
                  <a:srgbClr val="000000"/>
                </a:solidFill>
              </a:rPr>
              <a:t>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457200" lvl="1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“Capture </a:t>
            </a:r>
            <a:r>
              <a:rPr lang="en-US" altLang="zh-CN" sz="1000" dirty="0">
                <a:solidFill>
                  <a:srgbClr val="000000"/>
                </a:solidFill>
              </a:rPr>
              <a:t>OK </a:t>
            </a:r>
            <a:r>
              <a:rPr lang="en-US" sz="1000" dirty="0">
                <a:solidFill>
                  <a:srgbClr val="000000"/>
                </a:solidFill>
              </a:rPr>
              <a:t>Image”, </a:t>
            </a:r>
            <a:r>
              <a:rPr lang="zh-CN" altLang="en-US" sz="1000" dirty="0">
                <a:solidFill>
                  <a:srgbClr val="000000"/>
                </a:solidFill>
              </a:rPr>
              <a:t>图片将会保存在当前项目的 </a:t>
            </a:r>
            <a:r>
              <a:rPr lang="en-US" sz="1000" dirty="0">
                <a:solidFill>
                  <a:srgbClr val="000000"/>
                </a:solidFill>
              </a:rPr>
              <a:t>“ok” </a:t>
            </a:r>
            <a:r>
              <a:rPr lang="zh-CN" altLang="en-US" sz="1000" dirty="0">
                <a:solidFill>
                  <a:srgbClr val="000000"/>
                </a:solidFill>
              </a:rPr>
              <a:t>文件夹</a:t>
            </a:r>
            <a:endParaRPr lang="en-US" sz="1000" dirty="0">
              <a:solidFill>
                <a:srgbClr val="000000"/>
              </a:solidFill>
            </a:endParaRPr>
          </a:p>
          <a:p>
            <a:pPr marL="457200" lvl="1" indent="-2286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</a:rPr>
              <a:t>点击</a:t>
            </a:r>
            <a:r>
              <a:rPr lang="en-US" sz="1000" dirty="0">
                <a:solidFill>
                  <a:srgbClr val="000000"/>
                </a:solidFill>
              </a:rPr>
              <a:t> “Capture NG</a:t>
            </a:r>
            <a:r>
              <a:rPr lang="en-US" altLang="zh-CN" sz="1000" dirty="0">
                <a:solidFill>
                  <a:srgbClr val="000000"/>
                </a:solidFill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Image”, </a:t>
            </a:r>
            <a:r>
              <a:rPr lang="zh-CN" altLang="en-US" sz="1000" dirty="0">
                <a:solidFill>
                  <a:srgbClr val="000000"/>
                </a:solidFill>
              </a:rPr>
              <a:t>图片将会保存在当前项目的 </a:t>
            </a:r>
            <a:r>
              <a:rPr lang="en-US" sz="1000" dirty="0">
                <a:solidFill>
                  <a:srgbClr val="000000"/>
                </a:solidFill>
              </a:rPr>
              <a:t>“ng” </a:t>
            </a:r>
            <a:r>
              <a:rPr lang="zh-CN" altLang="en-US" sz="1000" dirty="0">
                <a:solidFill>
                  <a:srgbClr val="000000"/>
                </a:solidFill>
              </a:rPr>
              <a:t>文件夹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E48656-E06C-42C7-B916-AD0325BE47F3}"/>
              </a:ext>
            </a:extLst>
          </p:cNvPr>
          <p:cNvSpPr/>
          <p:nvPr/>
        </p:nvSpPr>
        <p:spPr>
          <a:xfrm>
            <a:off x="826067" y="1845724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A45A4-3D40-4AA7-B7DB-6A7D809D1A0A}"/>
              </a:ext>
            </a:extLst>
          </p:cNvPr>
          <p:cNvSpPr/>
          <p:nvPr/>
        </p:nvSpPr>
        <p:spPr>
          <a:xfrm>
            <a:off x="827509" y="224310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F1156E-76ED-4C7B-B254-BFDA4E22A889}"/>
              </a:ext>
            </a:extLst>
          </p:cNvPr>
          <p:cNvSpPr/>
          <p:nvPr/>
        </p:nvSpPr>
        <p:spPr>
          <a:xfrm>
            <a:off x="826067" y="2597955"/>
            <a:ext cx="191219" cy="191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AC051D57-FD9B-4379-9002-3762C963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9" y="146304"/>
            <a:ext cx="2016224" cy="523220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sz="2400" dirty="0"/>
              <a:t>手动图像采集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2879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REVISION" val="32"/>
</p:tagLst>
</file>

<file path=ppt/theme/theme1.xml><?xml version="1.0" encoding="utf-8"?>
<a:theme xmlns:a="http://schemas.openxmlformats.org/drawingml/2006/main" name="Odd Page">
  <a:themeElements>
    <a:clrScheme name="TE Colors">
      <a:dk1>
        <a:srgbClr val="E98300"/>
      </a:dk1>
      <a:lt1>
        <a:srgbClr val="FFFFFF"/>
      </a:lt1>
      <a:dk2>
        <a:srgbClr val="747678"/>
      </a:dk2>
      <a:lt2>
        <a:srgbClr val="E7E6E6"/>
      </a:lt2>
      <a:accent1>
        <a:srgbClr val="0066A1"/>
      </a:accent1>
      <a:accent2>
        <a:srgbClr val="3DB7E4"/>
      </a:accent2>
      <a:accent3>
        <a:srgbClr val="FCD450"/>
      </a:accent3>
      <a:accent4>
        <a:srgbClr val="CD202C"/>
      </a:accent4>
      <a:accent5>
        <a:srgbClr val="899F99"/>
      </a:accent5>
      <a:accent6>
        <a:srgbClr val="D6E342"/>
      </a:accent6>
      <a:hlink>
        <a:srgbClr val="0563C1"/>
      </a:hlink>
      <a:folHlink>
        <a:srgbClr val="954F72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_PPT_Temp_16x9_2016" id="{D4EA7EB1-4BA1-4B5F-86A7-A50AD7127F37}" vid="{4595E0E9-71F6-4C6E-8408-3C58E45B024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02B5C0D123154E83EEDDF14CBEF32E" ma:contentTypeVersion="0" ma:contentTypeDescription="Create a new document." ma:contentTypeScope="" ma:versionID="22ee77dd50c12583943193b282d339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37d72b550ba97084538ab34685159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EC3301-DBBD-4610-B7A1-1E74DE424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E05A99B-F224-4724-AD4D-1A1A0C36A8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41B3B1-9CD8-4C31-99CE-E51A645711FD}">
  <ds:schemaRefs>
    <ds:schemaRef ds:uri="http://schemas.microsoft.com/office/2006/documentManagement/types"/>
    <ds:schemaRef ds:uri="2f86a992-3e17-4ab1-baeb-2c74a2e2d0c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0525fde4-21ac-408b-909b-dffcca68fac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TE_PPT_Temp_16x9_2016</Template>
  <TotalTime>7324</TotalTime>
  <Words>5624</Words>
  <Application>Microsoft Office PowerPoint</Application>
  <PresentationFormat>Custom</PresentationFormat>
  <Paragraphs>551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Odd Page</vt:lpstr>
      <vt:lpstr>Custom Design</vt:lpstr>
      <vt:lpstr>PowerPoint Presentation</vt:lpstr>
      <vt:lpstr>目录</vt:lpstr>
      <vt:lpstr>二维AI 缺陷检测</vt:lpstr>
      <vt:lpstr>部署前的准备</vt:lpstr>
      <vt:lpstr>部署步骤</vt:lpstr>
      <vt:lpstr>为您的应用选择工具 </vt:lpstr>
      <vt:lpstr>手动图像采集</vt:lpstr>
      <vt:lpstr>PowerPoint Presentation</vt:lpstr>
      <vt:lpstr>手动图像采集</vt:lpstr>
      <vt:lpstr>在线图像采集</vt:lpstr>
      <vt:lpstr>在线图像采集</vt:lpstr>
      <vt:lpstr>在线图像采集</vt:lpstr>
      <vt:lpstr>已对齐的产品的图像分割</vt:lpstr>
      <vt:lpstr>有旋转的产品的图像分割</vt:lpstr>
      <vt:lpstr>有旋转的产品的图像分割</vt:lpstr>
      <vt:lpstr>有旋转的产品的图像分割</vt:lpstr>
      <vt:lpstr>PowerPoint Presentation</vt:lpstr>
      <vt:lpstr>针对缺陷定位的图像标记</vt:lpstr>
      <vt:lpstr>通过训练服务器训练模型</vt:lpstr>
      <vt:lpstr>通过训练服务器训练模型</vt:lpstr>
      <vt:lpstr>通过训练服务器训练模型</vt:lpstr>
      <vt:lpstr>手动检测部署</vt:lpstr>
      <vt:lpstr>在线检测部署</vt:lpstr>
      <vt:lpstr>在线检测部署</vt:lpstr>
      <vt:lpstr>在线检测部署</vt:lpstr>
      <vt:lpstr>维护、保修和版权</vt:lpstr>
      <vt:lpstr>维护、保修和版权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MiaoMiao</dc:creator>
  <cp:lastModifiedBy>Zhang, Rong</cp:lastModifiedBy>
  <cp:revision>401</cp:revision>
  <cp:lastPrinted>2020-04-09T10:08:35Z</cp:lastPrinted>
  <dcterms:created xsi:type="dcterms:W3CDTF">2014-06-10T05:44:34Z</dcterms:created>
  <dcterms:modified xsi:type="dcterms:W3CDTF">2021-11-23T02:20:31Z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0x010100A702B5C0D123154E83EEDDF14CBEF32E</vt:lpwstr>
  </property>
</Properties>
</file>